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svg"/><Relationship Id="rId9" Type="http://schemas.openxmlformats.org/officeDocument/2006/relationships/image" Target="../media/image-5-9.png"/><Relationship Id="rId10" Type="http://schemas.openxmlformats.org/officeDocument/2006/relationships/image" Target="../media/image-5-10.svg"/><Relationship Id="rId11" Type="http://schemas.openxmlformats.org/officeDocument/2006/relationships/slideLayout" Target="../slideLayouts/slideLayout6.xml"/><Relationship Id="rId1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hugues2024/todo-work-sessions" TargetMode="External"/><Relationship Id="rId1"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image" Target="../media/image-7-5.svg"/><Relationship Id="rId6" Type="http://schemas.openxmlformats.org/officeDocument/2006/relationships/image" Target="../media/image-7-6.png"/><Relationship Id="rId7" Type="http://schemas.openxmlformats.org/officeDocument/2006/relationships/image" Target="../media/image-7-7.svg"/><Relationship Id="rId8" Type="http://schemas.openxmlformats.org/officeDocument/2006/relationships/slideLayout" Target="../slideLayouts/slideLayout8.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image" Target="../media/image-9-8.png"/><Relationship Id="rId9" Type="http://schemas.openxmlformats.org/officeDocument/2006/relationships/image" Target="../media/image-9-9.svg"/><Relationship Id="rId10" Type="http://schemas.openxmlformats.org/officeDocument/2006/relationships/slideLayout" Target="../slideLayouts/slideLayout10.xml"/><Relationship Id="rId11"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33124"/>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FFFFFF"/>
                </a:solidFill>
                <a:latin typeface="Inter Bold" pitchFamily="34" charset="0"/>
                <a:ea typeface="Inter Bold" pitchFamily="34" charset="-122"/>
                <a:cs typeface="Inter Bold" pitchFamily="34" charset="-120"/>
              </a:rPr>
              <a:t>SESSIONS DE TRAVAIL TODO</a:t>
            </a:r>
            <a:endParaRPr lang="en-US" sz="4450" dirty="0"/>
          </a:p>
        </p:txBody>
      </p:sp>
      <p:sp>
        <p:nvSpPr>
          <p:cNvPr id="4" name="Text 1"/>
          <p:cNvSpPr/>
          <p:nvPr/>
        </p:nvSpPr>
        <p:spPr>
          <a:xfrm>
            <a:off x="6280190" y="3641407"/>
            <a:ext cx="7556421" cy="1133951"/>
          </a:xfrm>
          <a:prstGeom prst="rect">
            <a:avLst/>
          </a:prstGeom>
          <a:noFill/>
          <a:ln/>
        </p:spPr>
        <p:txBody>
          <a:bodyPr wrap="square" lIns="0" tIns="0" rIns="0" bIns="0" rtlCol="0" anchor="t"/>
          <a:lstStyle/>
          <a:p>
            <a:pPr algn="l" indent="0" marL="0">
              <a:lnSpc>
                <a:spcPts val="4450"/>
              </a:lnSpc>
              <a:buNone/>
            </a:pPr>
            <a:r>
              <a:rPr lang="en-US" sz="3550" b="1" dirty="0">
                <a:solidFill>
                  <a:srgbClr val="FFFFFF"/>
                </a:solidFill>
                <a:latin typeface="Inter Bold" pitchFamily="34" charset="0"/>
                <a:ea typeface="Inter Bold" pitchFamily="34" charset="-122"/>
                <a:cs typeface="Inter Bold" pitchFamily="34" charset="-120"/>
              </a:rPr>
              <a:t>Application mobile de gestion des tâches et de productivité</a:t>
            </a:r>
            <a:endParaRPr lang="en-US" sz="3550" dirty="0"/>
          </a:p>
        </p:txBody>
      </p:sp>
      <p:sp>
        <p:nvSpPr>
          <p:cNvPr id="5" name="Text 2"/>
          <p:cNvSpPr/>
          <p:nvPr/>
        </p:nvSpPr>
        <p:spPr>
          <a:xfrm>
            <a:off x="6280190" y="5115520"/>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Inter" pitchFamily="34" charset="0"/>
                <a:ea typeface="Inter" pitchFamily="34" charset="-122"/>
                <a:cs typeface="Inter" pitchFamily="34" charset="-120"/>
              </a:rPr>
              <a:t>Présenté par : Hughes</a:t>
            </a:r>
            <a:endParaRPr lang="en-US" sz="1750" dirty="0"/>
          </a:p>
        </p:txBody>
      </p:sp>
      <p:sp>
        <p:nvSpPr>
          <p:cNvPr id="6" name="Text 3"/>
          <p:cNvSpPr/>
          <p:nvPr/>
        </p:nvSpPr>
        <p:spPr>
          <a:xfrm>
            <a:off x="6280190" y="5733574"/>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Inter" pitchFamily="34" charset="0"/>
                <a:ea typeface="Inter" pitchFamily="34" charset="-122"/>
                <a:cs typeface="Inter" pitchFamily="34" charset="-120"/>
              </a:rPr>
              <a:t>Mentor : M. [Nom du Professeur]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41363" y="627102"/>
            <a:ext cx="5589389" cy="584835"/>
          </a:xfrm>
          <a:prstGeom prst="rect">
            <a:avLst/>
          </a:prstGeom>
          <a:noFill/>
          <a:ln/>
        </p:spPr>
        <p:txBody>
          <a:bodyPr wrap="none" lIns="0" tIns="0" rIns="0" bIns="0" rtlCol="0" anchor="t"/>
          <a:lstStyle/>
          <a:p>
            <a:pPr algn="l" indent="0" marL="0">
              <a:lnSpc>
                <a:spcPts val="4600"/>
              </a:lnSpc>
              <a:buNone/>
            </a:pPr>
            <a:r>
              <a:rPr lang="en-US" sz="3650" b="1" dirty="0">
                <a:solidFill>
                  <a:srgbClr val="FFFFFF"/>
                </a:solidFill>
                <a:latin typeface="Inter Bold" pitchFamily="34" charset="0"/>
                <a:ea typeface="Inter Bold" pitchFamily="34" charset="-122"/>
                <a:cs typeface="Inter Bold" pitchFamily="34" charset="-120"/>
              </a:rPr>
              <a:t>Conclusion et Questions</a:t>
            </a:r>
            <a:endParaRPr lang="en-US" sz="3650" dirty="0"/>
          </a:p>
        </p:txBody>
      </p:sp>
      <p:sp>
        <p:nvSpPr>
          <p:cNvPr id="4" name="Text 1"/>
          <p:cNvSpPr/>
          <p:nvPr/>
        </p:nvSpPr>
        <p:spPr>
          <a:xfrm>
            <a:off x="6141363" y="1492567"/>
            <a:ext cx="7834074" cy="299442"/>
          </a:xfrm>
          <a:prstGeom prst="rect">
            <a:avLst/>
          </a:prstGeom>
          <a:noFill/>
          <a:ln/>
        </p:spPr>
        <p:txBody>
          <a:bodyPr wrap="non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Merci de votre attention. Nous sommes prêts à répondre à toutes vos questions.</a:t>
            </a:r>
            <a:endParaRPr lang="en-US" sz="1450" dirty="0"/>
          </a:p>
        </p:txBody>
      </p:sp>
      <p:sp>
        <p:nvSpPr>
          <p:cNvPr id="5" name="Text 2"/>
          <p:cNvSpPr/>
          <p:nvPr/>
        </p:nvSpPr>
        <p:spPr>
          <a:xfrm>
            <a:off x="6421993" y="2283143"/>
            <a:ext cx="2807375" cy="350877"/>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Inter Bold" pitchFamily="34" charset="0"/>
                <a:ea typeface="Inter Bold" pitchFamily="34" charset="-122"/>
                <a:cs typeface="Inter Bold" pitchFamily="34" charset="-120"/>
              </a:rPr>
              <a:t>Bilan</a:t>
            </a:r>
            <a:endParaRPr lang="en-US" sz="2200" dirty="0"/>
          </a:p>
        </p:txBody>
      </p:sp>
      <p:sp>
        <p:nvSpPr>
          <p:cNvPr id="6" name="Text 3"/>
          <p:cNvSpPr/>
          <p:nvPr/>
        </p:nvSpPr>
        <p:spPr>
          <a:xfrm>
            <a:off x="6421993" y="2914650"/>
            <a:ext cx="7553444" cy="1197769"/>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Le projet "Todo Work Sessions" témoigne de nos compétences techniques et de notre engagement à résoudre les défis de productivité du monde réel. Nous avons développé une application fonctionnelle et complète, démontrant la maîtrise des concepts avancés de Flutter et créant une base solide pour la croissance future.</a:t>
            </a:r>
            <a:endParaRPr lang="en-US" sz="1450" dirty="0"/>
          </a:p>
        </p:txBody>
      </p:sp>
      <p:sp>
        <p:nvSpPr>
          <p:cNvPr id="7" name="Shape 4"/>
          <p:cNvSpPr/>
          <p:nvPr/>
        </p:nvSpPr>
        <p:spPr>
          <a:xfrm>
            <a:off x="6141363" y="2002512"/>
            <a:ext cx="22860" cy="2320409"/>
          </a:xfrm>
          <a:prstGeom prst="rect">
            <a:avLst/>
          </a:prstGeom>
          <a:solidFill>
            <a:srgbClr val="2B0AFF"/>
          </a:solidFill>
          <a:ln/>
        </p:spPr>
      </p:sp>
      <p:sp>
        <p:nvSpPr>
          <p:cNvPr id="8" name="Text 5"/>
          <p:cNvSpPr/>
          <p:nvPr/>
        </p:nvSpPr>
        <p:spPr>
          <a:xfrm>
            <a:off x="6421993" y="4814054"/>
            <a:ext cx="2807375" cy="350877"/>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Inter Bold" pitchFamily="34" charset="0"/>
                <a:ea typeface="Inter Bold" pitchFamily="34" charset="-122"/>
                <a:cs typeface="Inter Bold" pitchFamily="34" charset="-120"/>
              </a:rPr>
              <a:t>Perspectives</a:t>
            </a:r>
            <a:endParaRPr lang="en-US" sz="2200" dirty="0"/>
          </a:p>
        </p:txBody>
      </p:sp>
      <p:sp>
        <p:nvSpPr>
          <p:cNvPr id="9" name="Text 6"/>
          <p:cNvSpPr/>
          <p:nvPr/>
        </p:nvSpPr>
        <p:spPr>
          <a:xfrm>
            <a:off x="6421993" y="5445562"/>
            <a:ext cx="7553444" cy="1197769"/>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Nos prochaines étapes se concentreront sur l'amélioration de l'expérience utilisateur avec des minuteurs en temps réel et la mise en œuvre de notifications locales robustes, garantissant que "Todo Work Sessions" continue d'évoluer comme un outil indispensable pour la productivité.</a:t>
            </a:r>
            <a:endParaRPr lang="en-US" sz="1450" dirty="0"/>
          </a:p>
        </p:txBody>
      </p:sp>
      <p:sp>
        <p:nvSpPr>
          <p:cNvPr id="10" name="Shape 7"/>
          <p:cNvSpPr/>
          <p:nvPr/>
        </p:nvSpPr>
        <p:spPr>
          <a:xfrm>
            <a:off x="6141363" y="4533424"/>
            <a:ext cx="22860" cy="2320409"/>
          </a:xfrm>
          <a:prstGeom prst="rect">
            <a:avLst/>
          </a:prstGeom>
          <a:solidFill>
            <a:srgbClr val="2B0AFF"/>
          </a:solidFill>
          <a:ln/>
        </p:spPr>
      </p:sp>
      <p:sp>
        <p:nvSpPr>
          <p:cNvPr id="11" name="Text 8"/>
          <p:cNvSpPr/>
          <p:nvPr/>
        </p:nvSpPr>
        <p:spPr>
          <a:xfrm>
            <a:off x="6141363" y="7134463"/>
            <a:ext cx="3743206" cy="467916"/>
          </a:xfrm>
          <a:prstGeom prst="rect">
            <a:avLst/>
          </a:prstGeom>
          <a:noFill/>
          <a:ln/>
        </p:spPr>
        <p:txBody>
          <a:bodyPr wrap="none" lIns="0" tIns="0" rIns="0" bIns="0" rtlCol="0" anchor="t"/>
          <a:lstStyle/>
          <a:p>
            <a:pPr algn="l" indent="0" marL="0">
              <a:lnSpc>
                <a:spcPts val="3650"/>
              </a:lnSpc>
              <a:buNone/>
            </a:pPr>
            <a:r>
              <a:rPr lang="en-US" sz="2900" b="1" dirty="0">
                <a:solidFill>
                  <a:srgbClr val="FFFFFF"/>
                </a:solidFill>
                <a:latin typeface="Inter Bold" pitchFamily="34" charset="0"/>
                <a:ea typeface="Inter Bold" pitchFamily="34" charset="-122"/>
                <a:cs typeface="Inter Bold" pitchFamily="34" charset="-120"/>
              </a:rPr>
              <a:t>Des questions ?</a:t>
            </a:r>
            <a:endParaRPr lang="en-US" sz="2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1133" y="904042"/>
            <a:ext cx="7341513" cy="647105"/>
          </a:xfrm>
          <a:prstGeom prst="rect">
            <a:avLst/>
          </a:prstGeom>
          <a:noFill/>
          <a:ln/>
        </p:spPr>
        <p:txBody>
          <a:bodyPr wrap="none" lIns="0" tIns="0" rIns="0" bIns="0" rtlCol="0" anchor="t"/>
          <a:lstStyle/>
          <a:p>
            <a:pPr algn="l" indent="0" marL="0">
              <a:lnSpc>
                <a:spcPts val="5050"/>
              </a:lnSpc>
              <a:buNone/>
            </a:pPr>
            <a:r>
              <a:rPr lang="en-US" sz="4050" b="1" dirty="0">
                <a:solidFill>
                  <a:srgbClr val="FFFFFF"/>
                </a:solidFill>
                <a:latin typeface="Inter Bold" pitchFamily="34" charset="0"/>
                <a:ea typeface="Inter Bold" pitchFamily="34" charset="-122"/>
                <a:cs typeface="Inter Bold" pitchFamily="34" charset="-120"/>
              </a:rPr>
              <a:t>Le Problème &amp; Notre Solution</a:t>
            </a:r>
            <a:endParaRPr lang="en-US" sz="4050" dirty="0"/>
          </a:p>
        </p:txBody>
      </p:sp>
      <p:sp>
        <p:nvSpPr>
          <p:cNvPr id="4" name="Shape 1"/>
          <p:cNvSpPr/>
          <p:nvPr/>
        </p:nvSpPr>
        <p:spPr>
          <a:xfrm>
            <a:off x="6211133" y="1861661"/>
            <a:ext cx="7694533" cy="2628424"/>
          </a:xfrm>
          <a:prstGeom prst="roundRect">
            <a:avLst>
              <a:gd name="adj" fmla="val 4175"/>
            </a:avLst>
          </a:prstGeom>
          <a:solidFill>
            <a:srgbClr val="272525"/>
          </a:solidFill>
          <a:ln w="22860">
            <a:solidFill>
              <a:srgbClr val="2A1999"/>
            </a:solidFill>
            <a:prstDash val="solid"/>
          </a:ln>
        </p:spPr>
      </p:sp>
      <p:sp>
        <p:nvSpPr>
          <p:cNvPr id="5" name="Shape 2"/>
          <p:cNvSpPr/>
          <p:nvPr/>
        </p:nvSpPr>
        <p:spPr>
          <a:xfrm>
            <a:off x="6188273" y="1861661"/>
            <a:ext cx="91440" cy="2628424"/>
          </a:xfrm>
          <a:prstGeom prst="roundRect">
            <a:avLst>
              <a:gd name="adj" fmla="val 95115"/>
            </a:avLst>
          </a:prstGeom>
          <a:solidFill>
            <a:srgbClr val="2B0AFF"/>
          </a:solidFill>
          <a:ln/>
        </p:spPr>
      </p:sp>
      <p:sp>
        <p:nvSpPr>
          <p:cNvPr id="6" name="Text 3"/>
          <p:cNvSpPr/>
          <p:nvPr/>
        </p:nvSpPr>
        <p:spPr>
          <a:xfrm>
            <a:off x="6509623" y="2091571"/>
            <a:ext cx="3106103" cy="388263"/>
          </a:xfrm>
          <a:prstGeom prst="rect">
            <a:avLst/>
          </a:prstGeom>
          <a:noFill/>
          <a:ln/>
        </p:spPr>
        <p:txBody>
          <a:bodyPr wrap="none" lIns="0" tIns="0" rIns="0" bIns="0" rtlCol="0" anchor="t"/>
          <a:lstStyle/>
          <a:p>
            <a:pPr algn="l" indent="0" marL="0">
              <a:lnSpc>
                <a:spcPts val="3050"/>
              </a:lnSpc>
              <a:buNone/>
            </a:pPr>
            <a:r>
              <a:rPr lang="en-US" sz="2400" b="1" dirty="0">
                <a:solidFill>
                  <a:srgbClr val="E5E0DF"/>
                </a:solidFill>
                <a:latin typeface="Inter Bold" pitchFamily="34" charset="0"/>
                <a:ea typeface="Inter Bold" pitchFamily="34" charset="-122"/>
                <a:cs typeface="Inter Bold" pitchFamily="34" charset="-120"/>
              </a:rPr>
              <a:t>Le Défi</a:t>
            </a:r>
            <a:endParaRPr lang="en-US" sz="2400" dirty="0"/>
          </a:p>
        </p:txBody>
      </p:sp>
      <p:sp>
        <p:nvSpPr>
          <p:cNvPr id="7" name="Text 4"/>
          <p:cNvSpPr/>
          <p:nvPr/>
        </p:nvSpPr>
        <p:spPr>
          <a:xfrm>
            <a:off x="6509623" y="2604016"/>
            <a:ext cx="7166134" cy="1656159"/>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Inter" pitchFamily="34" charset="0"/>
                <a:ea typeface="Inter" pitchFamily="34" charset="-122"/>
                <a:cs typeface="Inter" pitchFamily="34" charset="-120"/>
              </a:rPr>
              <a:t>De nombreux utilisateurs peinent à rester concentrés pendant les tâches longues et manquent d'un outil unifié pour la planification et l'exécution. La déconnexion entre les listes de "choses à faire" et les sessions de travail réelles entraîne souvent une productivité réduite et des objectifs non atteints.</a:t>
            </a:r>
            <a:endParaRPr lang="en-US" sz="1600" dirty="0"/>
          </a:p>
        </p:txBody>
      </p:sp>
      <p:sp>
        <p:nvSpPr>
          <p:cNvPr id="8" name="Shape 5"/>
          <p:cNvSpPr/>
          <p:nvPr/>
        </p:nvSpPr>
        <p:spPr>
          <a:xfrm>
            <a:off x="6211133" y="4697135"/>
            <a:ext cx="7694533" cy="2628424"/>
          </a:xfrm>
          <a:prstGeom prst="roundRect">
            <a:avLst>
              <a:gd name="adj" fmla="val 4175"/>
            </a:avLst>
          </a:prstGeom>
          <a:solidFill>
            <a:srgbClr val="272525"/>
          </a:solidFill>
          <a:ln w="22860">
            <a:solidFill>
              <a:srgbClr val="2A1999"/>
            </a:solidFill>
            <a:prstDash val="solid"/>
          </a:ln>
        </p:spPr>
      </p:sp>
      <p:sp>
        <p:nvSpPr>
          <p:cNvPr id="9" name="Shape 6"/>
          <p:cNvSpPr/>
          <p:nvPr/>
        </p:nvSpPr>
        <p:spPr>
          <a:xfrm>
            <a:off x="6188273" y="4697135"/>
            <a:ext cx="91440" cy="2628424"/>
          </a:xfrm>
          <a:prstGeom prst="roundRect">
            <a:avLst>
              <a:gd name="adj" fmla="val 95115"/>
            </a:avLst>
          </a:prstGeom>
          <a:solidFill>
            <a:srgbClr val="2B0AFF"/>
          </a:solidFill>
          <a:ln/>
        </p:spPr>
      </p:sp>
      <p:sp>
        <p:nvSpPr>
          <p:cNvPr id="10" name="Text 7"/>
          <p:cNvSpPr/>
          <p:nvPr/>
        </p:nvSpPr>
        <p:spPr>
          <a:xfrm>
            <a:off x="6509623" y="4927044"/>
            <a:ext cx="3755708" cy="388263"/>
          </a:xfrm>
          <a:prstGeom prst="rect">
            <a:avLst/>
          </a:prstGeom>
          <a:noFill/>
          <a:ln/>
        </p:spPr>
        <p:txBody>
          <a:bodyPr wrap="none" lIns="0" tIns="0" rIns="0" bIns="0" rtlCol="0" anchor="t"/>
          <a:lstStyle/>
          <a:p>
            <a:pPr algn="l" indent="0" marL="0">
              <a:lnSpc>
                <a:spcPts val="3050"/>
              </a:lnSpc>
              <a:buNone/>
            </a:pPr>
            <a:r>
              <a:rPr lang="en-US" sz="2400" b="1" dirty="0">
                <a:solidFill>
                  <a:srgbClr val="E5E0DF"/>
                </a:solidFill>
                <a:latin typeface="Inter Bold" pitchFamily="34" charset="0"/>
                <a:ea typeface="Inter Bold" pitchFamily="34" charset="-122"/>
                <a:cs typeface="Inter Bold" pitchFamily="34" charset="-120"/>
              </a:rPr>
              <a:t>Notre Solution Innovante</a:t>
            </a:r>
            <a:endParaRPr lang="en-US" sz="2400" dirty="0"/>
          </a:p>
        </p:txBody>
      </p:sp>
      <p:sp>
        <p:nvSpPr>
          <p:cNvPr id="11" name="Text 8"/>
          <p:cNvSpPr/>
          <p:nvPr/>
        </p:nvSpPr>
        <p:spPr>
          <a:xfrm>
            <a:off x="6509623" y="5439489"/>
            <a:ext cx="7166134" cy="1656159"/>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Inter" pitchFamily="34" charset="0"/>
                <a:ea typeface="Inter" pitchFamily="34" charset="-122"/>
                <a:cs typeface="Inter" pitchFamily="34" charset="-120"/>
              </a:rPr>
              <a:t>Nous avons développé une application unique et intégrée qui permet aux utilisateurs de planifier, chronométrer et suivre leurs sessions de travail en toute transparence. Elle favorise des cycles de travail structurés avec des périodes de concentration intense et des pauses régulières et réparatrices.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86038" y="653772"/>
            <a:ext cx="11973758" cy="612577"/>
          </a:xfrm>
          <a:prstGeom prst="rect">
            <a:avLst/>
          </a:prstGeom>
          <a:noFill/>
          <a:ln/>
        </p:spPr>
        <p:txBody>
          <a:bodyPr wrap="none" lIns="0" tIns="0" rIns="0" bIns="0" rtlCol="0" anchor="t"/>
          <a:lstStyle/>
          <a:p>
            <a:pPr algn="l" indent="0" marL="0">
              <a:lnSpc>
                <a:spcPts val="4800"/>
              </a:lnSpc>
              <a:buNone/>
            </a:pPr>
            <a:r>
              <a:rPr lang="en-US" sz="3850" b="1" dirty="0">
                <a:solidFill>
                  <a:srgbClr val="FFFFFF"/>
                </a:solidFill>
                <a:latin typeface="Inter Bold" pitchFamily="34" charset="0"/>
                <a:ea typeface="Inter Bold" pitchFamily="34" charset="-122"/>
                <a:cs typeface="Inter Bold" pitchFamily="34" charset="-120"/>
              </a:rPr>
              <a:t>Fonctionnalités Clés : Les Piliers de la Productivité</a:t>
            </a:r>
            <a:endParaRPr lang="en-US" sz="3850" dirty="0"/>
          </a:p>
        </p:txBody>
      </p:sp>
      <p:sp>
        <p:nvSpPr>
          <p:cNvPr id="3" name="Text 1"/>
          <p:cNvSpPr/>
          <p:nvPr/>
        </p:nvSpPr>
        <p:spPr>
          <a:xfrm>
            <a:off x="686038" y="1658303"/>
            <a:ext cx="13258324" cy="313492"/>
          </a:xfrm>
          <a:prstGeom prst="rect">
            <a:avLst/>
          </a:prstGeom>
          <a:noFill/>
          <a:ln/>
        </p:spPr>
        <p:txBody>
          <a:bodyPr wrap="none" lIns="0" tIns="0" rIns="0" bIns="0" rtlCol="0" anchor="t"/>
          <a:lstStyle/>
          <a:p>
            <a:pPr algn="l" indent="0" marL="0">
              <a:lnSpc>
                <a:spcPts val="2450"/>
              </a:lnSpc>
              <a:buNone/>
            </a:pPr>
            <a:r>
              <a:rPr lang="en-US" sz="1500" dirty="0">
                <a:solidFill>
                  <a:srgbClr val="E5E0DF"/>
                </a:solidFill>
                <a:latin typeface="Inter" pitchFamily="34" charset="0"/>
                <a:ea typeface="Inter" pitchFamily="34" charset="-122"/>
                <a:cs typeface="Inter" pitchFamily="34" charset="-120"/>
              </a:rPr>
              <a:t>Notre application est bâtie sur trois modules fondamentaux, conçus pour améliorer chaque aspect de votre flux de travail.</a:t>
            </a:r>
            <a:endParaRPr lang="en-US" sz="1500" dirty="0"/>
          </a:p>
        </p:txBody>
      </p:sp>
      <p:pic>
        <p:nvPicPr>
          <p:cNvPr id="4" name="Image 0" descr="preencoded.png">    </p:cNvPr>
          <p:cNvPicPr>
            <a:picLocks noChangeAspect="1"/>
          </p:cNvPicPr>
          <p:nvPr/>
        </p:nvPicPr>
        <p:blipFill>
          <a:blip r:embed="rId1"/>
          <a:stretch>
            <a:fillRect/>
          </a:stretch>
        </p:blipFill>
        <p:spPr>
          <a:xfrm>
            <a:off x="686038" y="2192298"/>
            <a:ext cx="4256127" cy="2630448"/>
          </a:xfrm>
          <a:prstGeom prst="rect">
            <a:avLst/>
          </a:prstGeom>
        </p:spPr>
      </p:pic>
      <p:sp>
        <p:nvSpPr>
          <p:cNvPr id="5" name="Text 2"/>
          <p:cNvSpPr/>
          <p:nvPr/>
        </p:nvSpPr>
        <p:spPr>
          <a:xfrm>
            <a:off x="686038" y="5018723"/>
            <a:ext cx="4216241" cy="367427"/>
          </a:xfrm>
          <a:prstGeom prst="rect">
            <a:avLst/>
          </a:prstGeom>
          <a:noFill/>
          <a:ln/>
        </p:spPr>
        <p:txBody>
          <a:bodyPr wrap="none" lIns="0" tIns="0" rIns="0" bIns="0" rtlCol="0" anchor="t"/>
          <a:lstStyle/>
          <a:p>
            <a:pPr algn="l" indent="0" marL="0">
              <a:lnSpc>
                <a:spcPts val="2850"/>
              </a:lnSpc>
              <a:buNone/>
            </a:pPr>
            <a:r>
              <a:rPr lang="en-US" sz="2300" b="1" dirty="0">
                <a:solidFill>
                  <a:srgbClr val="E5E0DF"/>
                </a:solidFill>
                <a:latin typeface="Inter Bold" pitchFamily="34" charset="0"/>
                <a:ea typeface="Inter Bold" pitchFamily="34" charset="-122"/>
                <a:cs typeface="Inter Bold" pitchFamily="34" charset="-120"/>
              </a:rPr>
              <a:t>Gestion des Tâches (À FAIRE)</a:t>
            </a:r>
            <a:endParaRPr lang="en-US" sz="2300" dirty="0"/>
          </a:p>
        </p:txBody>
      </p:sp>
      <p:sp>
        <p:nvSpPr>
          <p:cNvPr id="6" name="Text 3"/>
          <p:cNvSpPr/>
          <p:nvPr/>
        </p:nvSpPr>
        <p:spPr>
          <a:xfrm>
            <a:off x="686038" y="5503664"/>
            <a:ext cx="4256127" cy="626983"/>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E5E0DF"/>
                </a:solidFill>
                <a:latin typeface="Inter" pitchFamily="34" charset="0"/>
                <a:ea typeface="Inter" pitchFamily="34" charset="-122"/>
                <a:cs typeface="Inter" pitchFamily="34" charset="-120"/>
              </a:rPr>
              <a:t>Créer, modifier et supprimer des tâches (CRUD).</a:t>
            </a:r>
            <a:endParaRPr lang="en-US" sz="1500" dirty="0"/>
          </a:p>
        </p:txBody>
      </p:sp>
      <p:sp>
        <p:nvSpPr>
          <p:cNvPr id="7" name="Text 4"/>
          <p:cNvSpPr/>
          <p:nvPr/>
        </p:nvSpPr>
        <p:spPr>
          <a:xfrm>
            <a:off x="686038" y="6199227"/>
            <a:ext cx="4256127" cy="626983"/>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E5E0DF"/>
                </a:solidFill>
                <a:latin typeface="Inter" pitchFamily="34" charset="0"/>
                <a:ea typeface="Inter" pitchFamily="34" charset="-122"/>
                <a:cs typeface="Inter" pitchFamily="34" charset="-120"/>
              </a:rPr>
              <a:t>Marquer les tâches comme terminées sans effort.</a:t>
            </a:r>
            <a:endParaRPr lang="en-US" sz="1500" dirty="0"/>
          </a:p>
        </p:txBody>
      </p:sp>
      <p:sp>
        <p:nvSpPr>
          <p:cNvPr id="8" name="Text 5"/>
          <p:cNvSpPr/>
          <p:nvPr/>
        </p:nvSpPr>
        <p:spPr>
          <a:xfrm>
            <a:off x="686038" y="6894790"/>
            <a:ext cx="4256127" cy="626983"/>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E5E0DF"/>
                </a:solidFill>
                <a:latin typeface="Inter" pitchFamily="34" charset="0"/>
                <a:ea typeface="Inter" pitchFamily="34" charset="-122"/>
                <a:cs typeface="Inter" pitchFamily="34" charset="-120"/>
              </a:rPr>
              <a:t>Gardez vos priorités organisées et accessibles.</a:t>
            </a:r>
            <a:endParaRPr lang="en-US" sz="1500" dirty="0"/>
          </a:p>
        </p:txBody>
      </p:sp>
      <p:pic>
        <p:nvPicPr>
          <p:cNvPr id="9" name="Image 1" descr="preencoded.png">    </p:cNvPr>
          <p:cNvPicPr>
            <a:picLocks noChangeAspect="1"/>
          </p:cNvPicPr>
          <p:nvPr/>
        </p:nvPicPr>
        <p:blipFill>
          <a:blip r:embed="rId2"/>
          <a:stretch>
            <a:fillRect/>
          </a:stretch>
        </p:blipFill>
        <p:spPr>
          <a:xfrm>
            <a:off x="5187077" y="2192298"/>
            <a:ext cx="4256127" cy="2630448"/>
          </a:xfrm>
          <a:prstGeom prst="rect">
            <a:avLst/>
          </a:prstGeom>
        </p:spPr>
      </p:pic>
      <p:sp>
        <p:nvSpPr>
          <p:cNvPr id="10" name="Text 6"/>
          <p:cNvSpPr/>
          <p:nvPr/>
        </p:nvSpPr>
        <p:spPr>
          <a:xfrm>
            <a:off x="5187077" y="5018723"/>
            <a:ext cx="2940129" cy="367427"/>
          </a:xfrm>
          <a:prstGeom prst="rect">
            <a:avLst/>
          </a:prstGeom>
          <a:noFill/>
          <a:ln/>
        </p:spPr>
        <p:txBody>
          <a:bodyPr wrap="none" lIns="0" tIns="0" rIns="0" bIns="0" rtlCol="0" anchor="t"/>
          <a:lstStyle/>
          <a:p>
            <a:pPr algn="l" indent="0" marL="0">
              <a:lnSpc>
                <a:spcPts val="2850"/>
              </a:lnSpc>
              <a:buNone/>
            </a:pPr>
            <a:r>
              <a:rPr lang="en-US" sz="2300" b="1" dirty="0">
                <a:solidFill>
                  <a:srgbClr val="E5E0DF"/>
                </a:solidFill>
                <a:latin typeface="Inter Bold" pitchFamily="34" charset="0"/>
                <a:ea typeface="Inter Bold" pitchFamily="34" charset="-122"/>
                <a:cs typeface="Inter Bold" pitchFamily="34" charset="-120"/>
              </a:rPr>
              <a:t>Sessions de Travail</a:t>
            </a:r>
            <a:endParaRPr lang="en-US" sz="2300" dirty="0"/>
          </a:p>
        </p:txBody>
      </p:sp>
      <p:sp>
        <p:nvSpPr>
          <p:cNvPr id="11" name="Text 7"/>
          <p:cNvSpPr/>
          <p:nvPr/>
        </p:nvSpPr>
        <p:spPr>
          <a:xfrm>
            <a:off x="5187077" y="5503664"/>
            <a:ext cx="4256127" cy="626983"/>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E5E0DF"/>
                </a:solidFill>
                <a:latin typeface="Inter" pitchFamily="34" charset="0"/>
                <a:ea typeface="Inter" pitchFamily="34" charset="-122"/>
                <a:cs typeface="Inter" pitchFamily="34" charset="-120"/>
              </a:rPr>
              <a:t>Créez des cycles travail/pause personnalisés.</a:t>
            </a:r>
            <a:endParaRPr lang="en-US" sz="1500" dirty="0"/>
          </a:p>
        </p:txBody>
      </p:sp>
      <p:sp>
        <p:nvSpPr>
          <p:cNvPr id="12" name="Text 8"/>
          <p:cNvSpPr/>
          <p:nvPr/>
        </p:nvSpPr>
        <p:spPr>
          <a:xfrm>
            <a:off x="5187077" y="6199227"/>
            <a:ext cx="4256127" cy="626983"/>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E5E0DF"/>
                </a:solidFill>
                <a:latin typeface="Inter" pitchFamily="34" charset="0"/>
                <a:ea typeface="Inter" pitchFamily="34" charset="-122"/>
                <a:cs typeface="Inter" pitchFamily="34" charset="-120"/>
              </a:rPr>
              <a:t>Visualisez l'historique de vos sessions pour des aperçus.</a:t>
            </a:r>
            <a:endParaRPr lang="en-US" sz="1500" dirty="0"/>
          </a:p>
        </p:txBody>
      </p:sp>
      <p:sp>
        <p:nvSpPr>
          <p:cNvPr id="13" name="Text 9"/>
          <p:cNvSpPr/>
          <p:nvPr/>
        </p:nvSpPr>
        <p:spPr>
          <a:xfrm>
            <a:off x="5187077" y="6894790"/>
            <a:ext cx="4256127" cy="626983"/>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E5E0DF"/>
                </a:solidFill>
                <a:latin typeface="Inter" pitchFamily="34" charset="0"/>
                <a:ea typeface="Inter" pitchFamily="34" charset="-122"/>
                <a:cs typeface="Inter" pitchFamily="34" charset="-120"/>
              </a:rPr>
              <a:t>Optimisez vos périodes de concentration et de repos.</a:t>
            </a:r>
            <a:endParaRPr lang="en-US" sz="1500" dirty="0"/>
          </a:p>
        </p:txBody>
      </p:sp>
      <p:pic>
        <p:nvPicPr>
          <p:cNvPr id="14" name="Image 2" descr="preencoded.png">    </p:cNvPr>
          <p:cNvPicPr>
            <a:picLocks noChangeAspect="1"/>
          </p:cNvPicPr>
          <p:nvPr/>
        </p:nvPicPr>
        <p:blipFill>
          <a:blip r:embed="rId3"/>
          <a:stretch>
            <a:fillRect/>
          </a:stretch>
        </p:blipFill>
        <p:spPr>
          <a:xfrm>
            <a:off x="9688116" y="2192298"/>
            <a:ext cx="4256127" cy="2630448"/>
          </a:xfrm>
          <a:prstGeom prst="rect">
            <a:avLst/>
          </a:prstGeom>
        </p:spPr>
      </p:pic>
      <p:sp>
        <p:nvSpPr>
          <p:cNvPr id="15" name="Text 10"/>
          <p:cNvSpPr/>
          <p:nvPr/>
        </p:nvSpPr>
        <p:spPr>
          <a:xfrm>
            <a:off x="9688116" y="5018723"/>
            <a:ext cx="4256127" cy="734854"/>
          </a:xfrm>
          <a:prstGeom prst="rect">
            <a:avLst/>
          </a:prstGeom>
          <a:noFill/>
          <a:ln/>
        </p:spPr>
        <p:txBody>
          <a:bodyPr wrap="square" lIns="0" tIns="0" rIns="0" bIns="0" rtlCol="0" anchor="t"/>
          <a:lstStyle/>
          <a:p>
            <a:pPr algn="l" indent="0" marL="0">
              <a:lnSpc>
                <a:spcPts val="2850"/>
              </a:lnSpc>
              <a:buNone/>
            </a:pPr>
            <a:r>
              <a:rPr lang="en-US" sz="2300" b="1" dirty="0">
                <a:solidFill>
                  <a:srgbClr val="E5E0DF"/>
                </a:solidFill>
                <a:latin typeface="Inter Bold" pitchFamily="34" charset="0"/>
                <a:ea typeface="Inter Bold" pitchFamily="34" charset="-122"/>
                <a:cs typeface="Inter Bold" pitchFamily="34" charset="-120"/>
              </a:rPr>
              <a:t>Personnalisation &amp; Paramètres</a:t>
            </a:r>
            <a:endParaRPr lang="en-US" sz="2300" dirty="0"/>
          </a:p>
        </p:txBody>
      </p:sp>
      <p:sp>
        <p:nvSpPr>
          <p:cNvPr id="16" name="Text 11"/>
          <p:cNvSpPr/>
          <p:nvPr/>
        </p:nvSpPr>
        <p:spPr>
          <a:xfrm>
            <a:off x="9688116" y="5871091"/>
            <a:ext cx="4256127" cy="626983"/>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E5E0DF"/>
                </a:solidFill>
                <a:latin typeface="Inter" pitchFamily="34" charset="0"/>
                <a:ea typeface="Inter" pitchFamily="34" charset="-122"/>
                <a:cs typeface="Inter" pitchFamily="34" charset="-120"/>
              </a:rPr>
              <a:t>Gérer les profils utilisateurs (Nom, Profession).</a:t>
            </a:r>
            <a:endParaRPr lang="en-US" sz="1500" dirty="0"/>
          </a:p>
        </p:txBody>
      </p:sp>
      <p:sp>
        <p:nvSpPr>
          <p:cNvPr id="17" name="Text 12"/>
          <p:cNvSpPr/>
          <p:nvPr/>
        </p:nvSpPr>
        <p:spPr>
          <a:xfrm>
            <a:off x="9688116" y="6566654"/>
            <a:ext cx="4256127" cy="313492"/>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E5E0DF"/>
                </a:solidFill>
                <a:latin typeface="Inter" pitchFamily="34" charset="0"/>
                <a:ea typeface="Inter" pitchFamily="34" charset="-122"/>
                <a:cs typeface="Inter" pitchFamily="34" charset="-120"/>
              </a:rPr>
              <a:t>Basculer entre les thèmes Clair et Sombre.</a:t>
            </a:r>
            <a:endParaRPr lang="en-US" sz="1500" dirty="0"/>
          </a:p>
        </p:txBody>
      </p:sp>
      <p:sp>
        <p:nvSpPr>
          <p:cNvPr id="18" name="Text 13"/>
          <p:cNvSpPr/>
          <p:nvPr/>
        </p:nvSpPr>
        <p:spPr>
          <a:xfrm>
            <a:off x="9688116" y="6948726"/>
            <a:ext cx="4256127" cy="626983"/>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E5E0DF"/>
                </a:solidFill>
                <a:latin typeface="Inter" pitchFamily="34" charset="0"/>
                <a:ea typeface="Inter" pitchFamily="34" charset="-122"/>
                <a:cs typeface="Inter" pitchFamily="34" charset="-120"/>
              </a:rPr>
              <a:t>Activer les notifications pour la fin du cycle.</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61472" y="582216"/>
            <a:ext cx="6471166" cy="513517"/>
          </a:xfrm>
          <a:prstGeom prst="rect">
            <a:avLst/>
          </a:prstGeom>
          <a:noFill/>
          <a:ln/>
        </p:spPr>
        <p:txBody>
          <a:bodyPr wrap="none" lIns="0" tIns="0" rIns="0" bIns="0" rtlCol="0" anchor="t"/>
          <a:lstStyle/>
          <a:p>
            <a:pPr algn="l" indent="0" marL="0">
              <a:lnSpc>
                <a:spcPts val="4000"/>
              </a:lnSpc>
              <a:buNone/>
            </a:pPr>
            <a:r>
              <a:rPr lang="en-US" sz="3200" b="1" dirty="0">
                <a:solidFill>
                  <a:srgbClr val="FFFFFF"/>
                </a:solidFill>
                <a:latin typeface="Inter Bold" pitchFamily="34" charset="0"/>
                <a:ea typeface="Inter Bold" pitchFamily="34" charset="-122"/>
                <a:cs typeface="Inter Bold" pitchFamily="34" charset="-120"/>
              </a:rPr>
              <a:t>Architecture Technique Robuste</a:t>
            </a:r>
            <a:endParaRPr lang="en-US" sz="3200" dirty="0"/>
          </a:p>
        </p:txBody>
      </p:sp>
      <p:sp>
        <p:nvSpPr>
          <p:cNvPr id="4" name="Text 1"/>
          <p:cNvSpPr/>
          <p:nvPr/>
        </p:nvSpPr>
        <p:spPr>
          <a:xfrm>
            <a:off x="6061472" y="1342192"/>
            <a:ext cx="7993856" cy="525780"/>
          </a:xfrm>
          <a:prstGeom prst="rect">
            <a:avLst/>
          </a:prstGeom>
          <a:noFill/>
          <a:ln/>
        </p:spPr>
        <p:txBody>
          <a:bodyPr wrap="square" lIns="0" tIns="0" rIns="0" bIns="0" rtlCol="0" anchor="t"/>
          <a:lstStyle/>
          <a:p>
            <a:pPr algn="l" indent="0" marL="0">
              <a:lnSpc>
                <a:spcPts val="2050"/>
              </a:lnSpc>
              <a:buNone/>
            </a:pPr>
            <a:r>
              <a:rPr lang="en-US" sz="1250" dirty="0">
                <a:solidFill>
                  <a:srgbClr val="E5E0DF"/>
                </a:solidFill>
                <a:latin typeface="Inter" pitchFamily="34" charset="0"/>
                <a:ea typeface="Inter" pitchFamily="34" charset="-122"/>
                <a:cs typeface="Inter" pitchFamily="34" charset="-120"/>
              </a:rPr>
              <a:t>Notre projet s'appuie sur des technologies modernes et axées sur la performance pour offrir une expérience utilisateur fluide.</a:t>
            </a:r>
            <a:endParaRPr lang="en-US" sz="1250" dirty="0"/>
          </a:p>
        </p:txBody>
      </p:sp>
      <p:sp>
        <p:nvSpPr>
          <p:cNvPr id="5" name="Shape 2"/>
          <p:cNvSpPr/>
          <p:nvPr/>
        </p:nvSpPr>
        <p:spPr>
          <a:xfrm>
            <a:off x="6061472" y="2052757"/>
            <a:ext cx="657344" cy="1209675"/>
          </a:xfrm>
          <a:prstGeom prst="roundRect">
            <a:avLst>
              <a:gd name="adj" fmla="val 360006"/>
            </a:avLst>
          </a:prstGeom>
          <a:solidFill>
            <a:srgbClr val="110080"/>
          </a:solidFill>
          <a:ln w="7620">
            <a:solidFill>
              <a:srgbClr val="2A1999"/>
            </a:solidFill>
            <a:prstDash val="solid"/>
          </a:ln>
        </p:spPr>
      </p:sp>
      <p:sp>
        <p:nvSpPr>
          <p:cNvPr id="6" name="Text 3"/>
          <p:cNvSpPr/>
          <p:nvPr/>
        </p:nvSpPr>
        <p:spPr>
          <a:xfrm>
            <a:off x="6266855" y="2503527"/>
            <a:ext cx="246459" cy="308134"/>
          </a:xfrm>
          <a:prstGeom prst="rect">
            <a:avLst/>
          </a:prstGeom>
          <a:noFill/>
          <a:ln/>
        </p:spPr>
        <p:txBody>
          <a:bodyPr wrap="none" lIns="0" tIns="0" rIns="0" bIns="0" rtlCol="0" anchor="t"/>
          <a:lstStyle/>
          <a:p>
            <a:pPr algn="l" indent="0" marL="0">
              <a:lnSpc>
                <a:spcPts val="1900"/>
              </a:lnSpc>
              <a:buNone/>
            </a:pPr>
            <a:r>
              <a:rPr lang="en-US" sz="1900" b="1" dirty="0">
                <a:solidFill>
                  <a:srgbClr val="E5E0DF"/>
                </a:solidFill>
                <a:latin typeface="Inter Bold" pitchFamily="34" charset="0"/>
                <a:ea typeface="Inter Bold" pitchFamily="34" charset="-122"/>
                <a:cs typeface="Inter Bold" pitchFamily="34" charset="-120"/>
              </a:rPr>
              <a:t>1</a:t>
            </a:r>
            <a:endParaRPr lang="en-US" sz="1900" dirty="0"/>
          </a:p>
        </p:txBody>
      </p:sp>
      <p:sp>
        <p:nvSpPr>
          <p:cNvPr id="7" name="Text 4"/>
          <p:cNvSpPr/>
          <p:nvPr/>
        </p:nvSpPr>
        <p:spPr>
          <a:xfrm>
            <a:off x="6883122" y="2217063"/>
            <a:ext cx="2054185" cy="256699"/>
          </a:xfrm>
          <a:prstGeom prst="rect">
            <a:avLst/>
          </a:prstGeom>
          <a:noFill/>
          <a:ln/>
        </p:spPr>
        <p:txBody>
          <a:bodyPr wrap="none" lIns="0" tIns="0" rIns="0" bIns="0" rtlCol="0" anchor="t"/>
          <a:lstStyle/>
          <a:p>
            <a:pPr algn="l" indent="0" marL="0">
              <a:lnSpc>
                <a:spcPts val="2000"/>
              </a:lnSpc>
              <a:buNone/>
            </a:pPr>
            <a:r>
              <a:rPr lang="en-US" sz="1600" b="1" dirty="0">
                <a:solidFill>
                  <a:srgbClr val="E5E0DF"/>
                </a:solidFill>
                <a:latin typeface="Inter Bold" pitchFamily="34" charset="0"/>
                <a:ea typeface="Inter Bold" pitchFamily="34" charset="-122"/>
                <a:cs typeface="Inter Bold" pitchFamily="34" charset="-120"/>
              </a:rPr>
              <a:t>Framework: </a:t>
            </a:r>
            <a:pPr algn="l" indent="0" marL="0">
              <a:lnSpc>
                <a:spcPts val="2000"/>
              </a:lnSpc>
              <a:buNone/>
            </a:pPr>
            <a:r>
              <a:rPr lang="en-US" sz="1600" b="1" dirty="0">
                <a:solidFill>
                  <a:srgbClr val="2B0AFF"/>
                </a:solidFill>
                <a:latin typeface="Inter Bold" pitchFamily="34" charset="0"/>
                <a:ea typeface="Inter Bold" pitchFamily="34" charset="-122"/>
                <a:cs typeface="Inter Bold" pitchFamily="34" charset="-120"/>
              </a:rPr>
              <a:t>Flutter</a:t>
            </a:r>
            <a:endParaRPr lang="en-US" sz="1600" dirty="0"/>
          </a:p>
        </p:txBody>
      </p:sp>
      <p:sp>
        <p:nvSpPr>
          <p:cNvPr id="8" name="Text 5"/>
          <p:cNvSpPr/>
          <p:nvPr/>
        </p:nvSpPr>
        <p:spPr>
          <a:xfrm>
            <a:off x="6883122" y="2572345"/>
            <a:ext cx="7172206" cy="525780"/>
          </a:xfrm>
          <a:prstGeom prst="rect">
            <a:avLst/>
          </a:prstGeom>
          <a:noFill/>
          <a:ln/>
        </p:spPr>
        <p:txBody>
          <a:bodyPr wrap="square" lIns="0" tIns="0" rIns="0" bIns="0" rtlCol="0" anchor="t"/>
          <a:lstStyle/>
          <a:p>
            <a:pPr algn="l" indent="0" marL="0">
              <a:lnSpc>
                <a:spcPts val="2050"/>
              </a:lnSpc>
              <a:buNone/>
            </a:pPr>
            <a:r>
              <a:rPr lang="en-US" sz="1250" dirty="0">
                <a:solidFill>
                  <a:srgbClr val="E5E0DF"/>
                </a:solidFill>
                <a:latin typeface="Inter" pitchFamily="34" charset="0"/>
                <a:ea typeface="Inter" pitchFamily="34" charset="-122"/>
                <a:cs typeface="Inter" pitchFamily="34" charset="-120"/>
              </a:rPr>
              <a:t>Choisi pour ses puissantes capacités de développement multiplateforme, nous permettant de créer une application native pour iOS et Android à partir d'une seule base de code.</a:t>
            </a:r>
            <a:endParaRPr lang="en-US" sz="1250" dirty="0"/>
          </a:p>
        </p:txBody>
      </p:sp>
      <p:sp>
        <p:nvSpPr>
          <p:cNvPr id="9" name="Shape 6"/>
          <p:cNvSpPr/>
          <p:nvPr/>
        </p:nvSpPr>
        <p:spPr>
          <a:xfrm>
            <a:off x="6061472" y="3426738"/>
            <a:ext cx="657344" cy="1209675"/>
          </a:xfrm>
          <a:prstGeom prst="roundRect">
            <a:avLst>
              <a:gd name="adj" fmla="val 360006"/>
            </a:avLst>
          </a:prstGeom>
          <a:solidFill>
            <a:srgbClr val="110080"/>
          </a:solidFill>
          <a:ln w="7620">
            <a:solidFill>
              <a:srgbClr val="2A1999"/>
            </a:solidFill>
            <a:prstDash val="solid"/>
          </a:ln>
        </p:spPr>
      </p:sp>
      <p:sp>
        <p:nvSpPr>
          <p:cNvPr id="10" name="Text 7"/>
          <p:cNvSpPr/>
          <p:nvPr/>
        </p:nvSpPr>
        <p:spPr>
          <a:xfrm>
            <a:off x="6266855" y="3877508"/>
            <a:ext cx="246459" cy="308134"/>
          </a:xfrm>
          <a:prstGeom prst="rect">
            <a:avLst/>
          </a:prstGeom>
          <a:noFill/>
          <a:ln/>
        </p:spPr>
        <p:txBody>
          <a:bodyPr wrap="none" lIns="0" tIns="0" rIns="0" bIns="0" rtlCol="0" anchor="t"/>
          <a:lstStyle/>
          <a:p>
            <a:pPr algn="l" indent="0" marL="0">
              <a:lnSpc>
                <a:spcPts val="1900"/>
              </a:lnSpc>
              <a:buNone/>
            </a:pPr>
            <a:r>
              <a:rPr lang="en-US" sz="1900" b="1" dirty="0">
                <a:solidFill>
                  <a:srgbClr val="E5E0DF"/>
                </a:solidFill>
                <a:latin typeface="Inter Bold" pitchFamily="34" charset="0"/>
                <a:ea typeface="Inter Bold" pitchFamily="34" charset="-122"/>
                <a:cs typeface="Inter Bold" pitchFamily="34" charset="-120"/>
              </a:rPr>
              <a:t>2</a:t>
            </a:r>
            <a:endParaRPr lang="en-US" sz="1900" dirty="0"/>
          </a:p>
        </p:txBody>
      </p:sp>
      <p:sp>
        <p:nvSpPr>
          <p:cNvPr id="11" name="Text 8"/>
          <p:cNvSpPr/>
          <p:nvPr/>
        </p:nvSpPr>
        <p:spPr>
          <a:xfrm>
            <a:off x="6883122" y="3591044"/>
            <a:ext cx="2054185" cy="256699"/>
          </a:xfrm>
          <a:prstGeom prst="rect">
            <a:avLst/>
          </a:prstGeom>
          <a:noFill/>
          <a:ln/>
        </p:spPr>
        <p:txBody>
          <a:bodyPr wrap="none" lIns="0" tIns="0" rIns="0" bIns="0" rtlCol="0" anchor="t"/>
          <a:lstStyle/>
          <a:p>
            <a:pPr algn="l" indent="0" marL="0">
              <a:lnSpc>
                <a:spcPts val="2000"/>
              </a:lnSpc>
              <a:buNone/>
            </a:pPr>
            <a:r>
              <a:rPr lang="en-US" sz="1600" b="1" dirty="0">
                <a:solidFill>
                  <a:srgbClr val="E5E0DF"/>
                </a:solidFill>
                <a:latin typeface="Inter Bold" pitchFamily="34" charset="0"/>
                <a:ea typeface="Inter Bold" pitchFamily="34" charset="-122"/>
                <a:cs typeface="Inter Bold" pitchFamily="34" charset="-120"/>
              </a:rPr>
              <a:t>Langage: </a:t>
            </a:r>
            <a:pPr algn="l" indent="0" marL="0">
              <a:lnSpc>
                <a:spcPts val="2000"/>
              </a:lnSpc>
              <a:buNone/>
            </a:pPr>
            <a:r>
              <a:rPr lang="en-US" sz="1600" b="1" dirty="0">
                <a:solidFill>
                  <a:srgbClr val="2B0AFF"/>
                </a:solidFill>
                <a:latin typeface="Inter Bold" pitchFamily="34" charset="0"/>
                <a:ea typeface="Inter Bold" pitchFamily="34" charset="-122"/>
                <a:cs typeface="Inter Bold" pitchFamily="34" charset="-120"/>
              </a:rPr>
              <a:t>Dart</a:t>
            </a:r>
            <a:endParaRPr lang="en-US" sz="1600" dirty="0"/>
          </a:p>
        </p:txBody>
      </p:sp>
      <p:sp>
        <p:nvSpPr>
          <p:cNvPr id="12" name="Text 9"/>
          <p:cNvSpPr/>
          <p:nvPr/>
        </p:nvSpPr>
        <p:spPr>
          <a:xfrm>
            <a:off x="6883122" y="3946327"/>
            <a:ext cx="7172206" cy="525780"/>
          </a:xfrm>
          <a:prstGeom prst="rect">
            <a:avLst/>
          </a:prstGeom>
          <a:noFill/>
          <a:ln/>
        </p:spPr>
        <p:txBody>
          <a:bodyPr wrap="square" lIns="0" tIns="0" rIns="0" bIns="0" rtlCol="0" anchor="t"/>
          <a:lstStyle/>
          <a:p>
            <a:pPr algn="l" indent="0" marL="0">
              <a:lnSpc>
                <a:spcPts val="2050"/>
              </a:lnSpc>
              <a:buNone/>
            </a:pPr>
            <a:r>
              <a:rPr lang="en-US" sz="1250" dirty="0">
                <a:solidFill>
                  <a:srgbClr val="E5E0DF"/>
                </a:solidFill>
                <a:latin typeface="Inter" pitchFamily="34" charset="0"/>
                <a:ea typeface="Inter" pitchFamily="34" charset="-122"/>
                <a:cs typeface="Inter" pitchFamily="34" charset="-120"/>
              </a:rPr>
              <a:t>Le langage de programmation efficace et robuste derrière Flutter, assurant des performances élevées et une productivité accrue des développeurs.</a:t>
            </a:r>
            <a:endParaRPr lang="en-US" sz="1250" dirty="0"/>
          </a:p>
        </p:txBody>
      </p:sp>
      <p:sp>
        <p:nvSpPr>
          <p:cNvPr id="13" name="Shape 10"/>
          <p:cNvSpPr/>
          <p:nvPr/>
        </p:nvSpPr>
        <p:spPr>
          <a:xfrm>
            <a:off x="6061472" y="4800719"/>
            <a:ext cx="657344" cy="1472565"/>
          </a:xfrm>
          <a:prstGeom prst="roundRect">
            <a:avLst>
              <a:gd name="adj" fmla="val 360006"/>
            </a:avLst>
          </a:prstGeom>
          <a:solidFill>
            <a:srgbClr val="110080"/>
          </a:solidFill>
          <a:ln w="7620">
            <a:solidFill>
              <a:srgbClr val="2A1999"/>
            </a:solidFill>
            <a:prstDash val="solid"/>
          </a:ln>
        </p:spPr>
      </p:sp>
      <p:sp>
        <p:nvSpPr>
          <p:cNvPr id="14" name="Text 11"/>
          <p:cNvSpPr/>
          <p:nvPr/>
        </p:nvSpPr>
        <p:spPr>
          <a:xfrm>
            <a:off x="6266855" y="5382935"/>
            <a:ext cx="246459" cy="308134"/>
          </a:xfrm>
          <a:prstGeom prst="rect">
            <a:avLst/>
          </a:prstGeom>
          <a:noFill/>
          <a:ln/>
        </p:spPr>
        <p:txBody>
          <a:bodyPr wrap="none" lIns="0" tIns="0" rIns="0" bIns="0" rtlCol="0" anchor="t"/>
          <a:lstStyle/>
          <a:p>
            <a:pPr algn="l" indent="0" marL="0">
              <a:lnSpc>
                <a:spcPts val="1900"/>
              </a:lnSpc>
              <a:buNone/>
            </a:pPr>
            <a:r>
              <a:rPr lang="en-US" sz="1900" b="1" dirty="0">
                <a:solidFill>
                  <a:srgbClr val="E5E0DF"/>
                </a:solidFill>
                <a:latin typeface="Inter Bold" pitchFamily="34" charset="0"/>
                <a:ea typeface="Inter Bold" pitchFamily="34" charset="-122"/>
                <a:cs typeface="Inter Bold" pitchFamily="34" charset="-120"/>
              </a:rPr>
              <a:t>3</a:t>
            </a:r>
            <a:endParaRPr lang="en-US" sz="1900" dirty="0"/>
          </a:p>
        </p:txBody>
      </p:sp>
      <p:sp>
        <p:nvSpPr>
          <p:cNvPr id="15" name="Text 12"/>
          <p:cNvSpPr/>
          <p:nvPr/>
        </p:nvSpPr>
        <p:spPr>
          <a:xfrm>
            <a:off x="6883122" y="4965025"/>
            <a:ext cx="3008590" cy="256699"/>
          </a:xfrm>
          <a:prstGeom prst="rect">
            <a:avLst/>
          </a:prstGeom>
          <a:noFill/>
          <a:ln/>
        </p:spPr>
        <p:txBody>
          <a:bodyPr wrap="none" lIns="0" tIns="0" rIns="0" bIns="0" rtlCol="0" anchor="t"/>
          <a:lstStyle/>
          <a:p>
            <a:pPr algn="l" indent="0" marL="0">
              <a:lnSpc>
                <a:spcPts val="2000"/>
              </a:lnSpc>
              <a:buNone/>
            </a:pPr>
            <a:r>
              <a:rPr lang="en-US" sz="1600" b="1" dirty="0">
                <a:solidFill>
                  <a:srgbClr val="E5E0DF"/>
                </a:solidFill>
                <a:latin typeface="Inter Bold" pitchFamily="34" charset="0"/>
                <a:ea typeface="Inter Bold" pitchFamily="34" charset="-122"/>
                <a:cs typeface="Inter Bold" pitchFamily="34" charset="-120"/>
              </a:rPr>
              <a:t>Base de Données Locale: </a:t>
            </a:r>
            <a:pPr algn="l" indent="0" marL="0">
              <a:lnSpc>
                <a:spcPts val="2000"/>
              </a:lnSpc>
              <a:buNone/>
            </a:pPr>
            <a:r>
              <a:rPr lang="en-US" sz="1600" b="1" dirty="0">
                <a:solidFill>
                  <a:srgbClr val="2B0AFF"/>
                </a:solidFill>
                <a:latin typeface="Inter Bold" pitchFamily="34" charset="0"/>
                <a:ea typeface="Inter Bold" pitchFamily="34" charset="-122"/>
                <a:cs typeface="Inter Bold" pitchFamily="34" charset="-120"/>
              </a:rPr>
              <a:t>Hive</a:t>
            </a:r>
            <a:endParaRPr lang="en-US" sz="1600" dirty="0"/>
          </a:p>
        </p:txBody>
      </p:sp>
      <p:sp>
        <p:nvSpPr>
          <p:cNvPr id="16" name="Text 13"/>
          <p:cNvSpPr/>
          <p:nvPr/>
        </p:nvSpPr>
        <p:spPr>
          <a:xfrm>
            <a:off x="6883122" y="5320308"/>
            <a:ext cx="7172206" cy="788670"/>
          </a:xfrm>
          <a:prstGeom prst="rect">
            <a:avLst/>
          </a:prstGeom>
          <a:noFill/>
          <a:ln/>
        </p:spPr>
        <p:txBody>
          <a:bodyPr wrap="square" lIns="0" tIns="0" rIns="0" bIns="0" rtlCol="0" anchor="t"/>
          <a:lstStyle/>
          <a:p>
            <a:pPr algn="l" indent="0" marL="0">
              <a:lnSpc>
                <a:spcPts val="2050"/>
              </a:lnSpc>
              <a:buNone/>
            </a:pPr>
            <a:r>
              <a:rPr lang="en-US" sz="1250" dirty="0">
                <a:solidFill>
                  <a:srgbClr val="E5E0DF"/>
                </a:solidFill>
                <a:latin typeface="Inter" pitchFamily="34" charset="0"/>
                <a:ea typeface="Inter" pitchFamily="34" charset="-122"/>
                <a:cs typeface="Inter" pitchFamily="34" charset="-120"/>
              </a:rPr>
              <a:t>Un moteur de base de données NoSQL rapide et léger, permettant un affichage réactif des données avec </a:t>
            </a:r>
            <a:pPr algn="l" indent="0" marL="0">
              <a:lnSpc>
                <a:spcPts val="2050"/>
              </a:lnSpc>
              <a:buNone/>
            </a:pPr>
            <a:r>
              <a:rPr lang="en-US" sz="1250" dirty="0">
                <a:solidFill>
                  <a:srgbClr val="E5E0DF"/>
                </a:solidFill>
                <a:highlight>
                  <a:srgbClr val="343232"/>
                </a:highlight>
                <a:latin typeface="Consolas" pitchFamily="34" charset="0"/>
                <a:ea typeface="Consolas" pitchFamily="34" charset="-122"/>
                <a:cs typeface="Consolas" pitchFamily="34" charset="-120"/>
              </a:rPr>
              <a:t>HiveObject</a:t>
            </a:r>
            <a:pPr algn="l" indent="0" marL="0">
              <a:lnSpc>
                <a:spcPts val="2050"/>
              </a:lnSpc>
              <a:buNone/>
            </a:pPr>
            <a:r>
              <a:rPr lang="en-US" sz="1250" dirty="0">
                <a:solidFill>
                  <a:srgbClr val="E5E0DF"/>
                </a:solidFill>
                <a:latin typeface="Inter" pitchFamily="34" charset="0"/>
                <a:ea typeface="Inter" pitchFamily="34" charset="-122"/>
                <a:cs typeface="Inter" pitchFamily="34" charset="-120"/>
              </a:rPr>
              <a:t> et </a:t>
            </a:r>
            <a:pPr algn="l" indent="0" marL="0">
              <a:lnSpc>
                <a:spcPts val="2050"/>
              </a:lnSpc>
              <a:buNone/>
            </a:pPr>
            <a:r>
              <a:rPr lang="en-US" sz="1250" dirty="0">
                <a:solidFill>
                  <a:srgbClr val="E5E0DF"/>
                </a:solidFill>
                <a:highlight>
                  <a:srgbClr val="343232"/>
                </a:highlight>
                <a:latin typeface="Consolas" pitchFamily="34" charset="0"/>
                <a:ea typeface="Consolas" pitchFamily="34" charset="-122"/>
                <a:cs typeface="Consolas" pitchFamily="34" charset="-120"/>
              </a:rPr>
              <a:t>ValueListenableBuilder</a:t>
            </a:r>
            <a:pPr algn="l" indent="0" marL="0">
              <a:lnSpc>
                <a:spcPts val="2050"/>
              </a:lnSpc>
              <a:buNone/>
            </a:pPr>
            <a:r>
              <a:rPr lang="en-US" sz="1250" dirty="0">
                <a:solidFill>
                  <a:srgbClr val="E5E0DF"/>
                </a:solidFill>
                <a:latin typeface="Inter" pitchFamily="34" charset="0"/>
                <a:ea typeface="Inter" pitchFamily="34" charset="-122"/>
                <a:cs typeface="Inter" pitchFamily="34" charset="-120"/>
              </a:rPr>
              <a:t> pour des mises à jour d'interface utilisateur en temps réel.</a:t>
            </a:r>
            <a:endParaRPr lang="en-US" sz="1250" dirty="0"/>
          </a:p>
        </p:txBody>
      </p:sp>
      <p:sp>
        <p:nvSpPr>
          <p:cNvPr id="17" name="Shape 14"/>
          <p:cNvSpPr/>
          <p:nvPr/>
        </p:nvSpPr>
        <p:spPr>
          <a:xfrm>
            <a:off x="6061472" y="6437590"/>
            <a:ext cx="657344" cy="1209675"/>
          </a:xfrm>
          <a:prstGeom prst="roundRect">
            <a:avLst>
              <a:gd name="adj" fmla="val 360006"/>
            </a:avLst>
          </a:prstGeom>
          <a:solidFill>
            <a:srgbClr val="110080"/>
          </a:solidFill>
          <a:ln w="7620">
            <a:solidFill>
              <a:srgbClr val="2A1999"/>
            </a:solidFill>
            <a:prstDash val="solid"/>
          </a:ln>
        </p:spPr>
      </p:sp>
      <p:sp>
        <p:nvSpPr>
          <p:cNvPr id="18" name="Text 15"/>
          <p:cNvSpPr/>
          <p:nvPr/>
        </p:nvSpPr>
        <p:spPr>
          <a:xfrm>
            <a:off x="6266855" y="6888361"/>
            <a:ext cx="246459" cy="308134"/>
          </a:xfrm>
          <a:prstGeom prst="rect">
            <a:avLst/>
          </a:prstGeom>
          <a:noFill/>
          <a:ln/>
        </p:spPr>
        <p:txBody>
          <a:bodyPr wrap="none" lIns="0" tIns="0" rIns="0" bIns="0" rtlCol="0" anchor="t"/>
          <a:lstStyle/>
          <a:p>
            <a:pPr algn="l" indent="0" marL="0">
              <a:lnSpc>
                <a:spcPts val="1900"/>
              </a:lnSpc>
              <a:buNone/>
            </a:pPr>
            <a:r>
              <a:rPr lang="en-US" sz="1900" b="1" dirty="0">
                <a:solidFill>
                  <a:srgbClr val="E5E0DF"/>
                </a:solidFill>
                <a:latin typeface="Inter Bold" pitchFamily="34" charset="0"/>
                <a:ea typeface="Inter Bold" pitchFamily="34" charset="-122"/>
                <a:cs typeface="Inter Bold" pitchFamily="34" charset="-120"/>
              </a:rPr>
              <a:t>4</a:t>
            </a:r>
            <a:endParaRPr lang="en-US" sz="1900" dirty="0"/>
          </a:p>
        </p:txBody>
      </p:sp>
      <p:sp>
        <p:nvSpPr>
          <p:cNvPr id="19" name="Text 16"/>
          <p:cNvSpPr/>
          <p:nvPr/>
        </p:nvSpPr>
        <p:spPr>
          <a:xfrm>
            <a:off x="6883122" y="6601897"/>
            <a:ext cx="3282315" cy="256699"/>
          </a:xfrm>
          <a:prstGeom prst="rect">
            <a:avLst/>
          </a:prstGeom>
          <a:noFill/>
          <a:ln/>
        </p:spPr>
        <p:txBody>
          <a:bodyPr wrap="none" lIns="0" tIns="0" rIns="0" bIns="0" rtlCol="0" anchor="t"/>
          <a:lstStyle/>
          <a:p>
            <a:pPr algn="l" indent="0" marL="0">
              <a:lnSpc>
                <a:spcPts val="2000"/>
              </a:lnSpc>
              <a:buNone/>
            </a:pPr>
            <a:r>
              <a:rPr lang="en-US" sz="1600" b="1" dirty="0">
                <a:solidFill>
                  <a:srgbClr val="E5E0DF"/>
                </a:solidFill>
                <a:latin typeface="Inter Bold" pitchFamily="34" charset="0"/>
                <a:ea typeface="Inter Bold" pitchFamily="34" charset="-122"/>
                <a:cs typeface="Inter Bold" pitchFamily="34" charset="-120"/>
              </a:rPr>
              <a:t>Navigation: </a:t>
            </a:r>
            <a:pPr algn="l" indent="0" marL="0">
              <a:lnSpc>
                <a:spcPts val="2000"/>
              </a:lnSpc>
              <a:buNone/>
            </a:pPr>
            <a:r>
              <a:rPr lang="en-US" sz="1600" b="1" dirty="0">
                <a:solidFill>
                  <a:srgbClr val="2B0AFF"/>
                </a:solidFill>
                <a:latin typeface="Inter Bold" pitchFamily="34" charset="0"/>
                <a:ea typeface="Inter Bold" pitchFamily="34" charset="-122"/>
                <a:cs typeface="Inter Bold" pitchFamily="34" charset="-120"/>
              </a:rPr>
              <a:t>flutter_slider_drawer</a:t>
            </a:r>
            <a:endParaRPr lang="en-US" sz="1600" dirty="0"/>
          </a:p>
        </p:txBody>
      </p:sp>
      <p:sp>
        <p:nvSpPr>
          <p:cNvPr id="20" name="Text 17"/>
          <p:cNvSpPr/>
          <p:nvPr/>
        </p:nvSpPr>
        <p:spPr>
          <a:xfrm>
            <a:off x="6883122" y="6957179"/>
            <a:ext cx="7172206" cy="525780"/>
          </a:xfrm>
          <a:prstGeom prst="rect">
            <a:avLst/>
          </a:prstGeom>
          <a:noFill/>
          <a:ln/>
        </p:spPr>
        <p:txBody>
          <a:bodyPr wrap="square" lIns="0" tIns="0" rIns="0" bIns="0" rtlCol="0" anchor="t"/>
          <a:lstStyle/>
          <a:p>
            <a:pPr algn="l" indent="0" marL="0">
              <a:lnSpc>
                <a:spcPts val="2050"/>
              </a:lnSpc>
              <a:buNone/>
            </a:pPr>
            <a:r>
              <a:rPr lang="en-US" sz="1250" dirty="0">
                <a:solidFill>
                  <a:srgbClr val="E5E0DF"/>
                </a:solidFill>
                <a:latin typeface="Inter" pitchFamily="34" charset="0"/>
                <a:ea typeface="Inter" pitchFamily="34" charset="-122"/>
                <a:cs typeface="Inter" pitchFamily="34" charset="-120"/>
              </a:rPr>
              <a:t>Fournit un menu latéral complet et intuitif, améliorant la navigabilité de l'application et l'expérience utilisateur.</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18661" y="570428"/>
            <a:ext cx="13193078" cy="1283494"/>
          </a:xfrm>
          <a:prstGeom prst="rect">
            <a:avLst/>
          </a:prstGeom>
          <a:noFill/>
          <a:ln/>
        </p:spPr>
        <p:txBody>
          <a:bodyPr wrap="square" lIns="0" tIns="0" rIns="0" bIns="0" rtlCol="0" anchor="t"/>
          <a:lstStyle/>
          <a:p>
            <a:pPr algn="l" indent="0" marL="0">
              <a:lnSpc>
                <a:spcPts val="5050"/>
              </a:lnSpc>
              <a:buNone/>
            </a:pPr>
            <a:r>
              <a:rPr lang="en-US" sz="4000" b="1" dirty="0">
                <a:solidFill>
                  <a:srgbClr val="FFFFFF"/>
                </a:solidFill>
                <a:latin typeface="Inter Bold" pitchFamily="34" charset="0"/>
                <a:ea typeface="Inter Bold" pitchFamily="34" charset="-122"/>
                <a:cs typeface="Inter Bold" pitchFamily="34" charset="-120"/>
              </a:rPr>
              <a:t>Démonstration en direct : Témoin de la fonctionnalité</a:t>
            </a:r>
            <a:endParaRPr lang="en-US" sz="4000" dirty="0"/>
          </a:p>
        </p:txBody>
      </p:sp>
      <p:sp>
        <p:nvSpPr>
          <p:cNvPr id="3" name="Text 1"/>
          <p:cNvSpPr/>
          <p:nvPr/>
        </p:nvSpPr>
        <p:spPr>
          <a:xfrm>
            <a:off x="718661" y="2264569"/>
            <a:ext cx="13193078" cy="328613"/>
          </a:xfrm>
          <a:prstGeom prst="rect">
            <a:avLst/>
          </a:prstGeom>
          <a:noFill/>
          <a:ln/>
        </p:spPr>
        <p:txBody>
          <a:bodyPr wrap="none" lIns="0" tIns="0" rIns="0" bIns="0" rtlCol="0" anchor="t"/>
          <a:lstStyle/>
          <a:p>
            <a:pPr algn="l" indent="0" marL="0">
              <a:lnSpc>
                <a:spcPts val="2550"/>
              </a:lnSpc>
              <a:buNone/>
            </a:pPr>
            <a:r>
              <a:rPr lang="en-US" sz="1600" dirty="0">
                <a:solidFill>
                  <a:srgbClr val="E5E0DF"/>
                </a:solidFill>
                <a:latin typeface="Inter" pitchFamily="34" charset="0"/>
                <a:ea typeface="Inter" pitchFamily="34" charset="-122"/>
                <a:cs typeface="Inter" pitchFamily="34" charset="-120"/>
              </a:rPr>
              <a:t>Préparez-vous à voir notre application en action, soulignant l'exhaustivité et la réactivité de ses fonctionnalités.</a:t>
            </a:r>
            <a:endParaRPr lang="en-US" sz="1600" dirty="0"/>
          </a:p>
        </p:txBody>
      </p:sp>
      <p:sp>
        <p:nvSpPr>
          <p:cNvPr id="4" name="Shape 2"/>
          <p:cNvSpPr/>
          <p:nvPr/>
        </p:nvSpPr>
        <p:spPr>
          <a:xfrm>
            <a:off x="718661" y="3132058"/>
            <a:ext cx="4260771" cy="2171224"/>
          </a:xfrm>
          <a:prstGeom prst="roundRect">
            <a:avLst>
              <a:gd name="adj" fmla="val 5054"/>
            </a:avLst>
          </a:prstGeom>
          <a:solidFill>
            <a:srgbClr val="272525"/>
          </a:solidFill>
          <a:ln/>
        </p:spPr>
      </p:sp>
      <p:sp>
        <p:nvSpPr>
          <p:cNvPr id="5" name="Shape 3"/>
          <p:cNvSpPr/>
          <p:nvPr/>
        </p:nvSpPr>
        <p:spPr>
          <a:xfrm>
            <a:off x="718661" y="3109198"/>
            <a:ext cx="4260771" cy="91440"/>
          </a:xfrm>
          <a:prstGeom prst="roundRect">
            <a:avLst>
              <a:gd name="adj" fmla="val 94318"/>
            </a:avLst>
          </a:prstGeom>
          <a:solidFill>
            <a:srgbClr val="2B0AFF"/>
          </a:solidFill>
          <a:ln/>
        </p:spPr>
      </p:sp>
      <p:sp>
        <p:nvSpPr>
          <p:cNvPr id="6" name="Shape 4"/>
          <p:cNvSpPr/>
          <p:nvPr/>
        </p:nvSpPr>
        <p:spPr>
          <a:xfrm>
            <a:off x="2541091" y="2824163"/>
            <a:ext cx="615910" cy="615910"/>
          </a:xfrm>
          <a:prstGeom prst="roundRect">
            <a:avLst>
              <a:gd name="adj" fmla="val 148463"/>
            </a:avLst>
          </a:prstGeom>
          <a:solidFill>
            <a:srgbClr val="2B0AFF"/>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25876" y="3008828"/>
            <a:ext cx="246340" cy="246340"/>
          </a:xfrm>
          <a:prstGeom prst="rect">
            <a:avLst/>
          </a:prstGeom>
        </p:spPr>
      </p:pic>
      <p:sp>
        <p:nvSpPr>
          <p:cNvPr id="8" name="Text 5"/>
          <p:cNvSpPr/>
          <p:nvPr/>
        </p:nvSpPr>
        <p:spPr>
          <a:xfrm>
            <a:off x="946785" y="3645337"/>
            <a:ext cx="2566749" cy="320873"/>
          </a:xfrm>
          <a:prstGeom prst="rect">
            <a:avLst/>
          </a:prstGeom>
          <a:noFill/>
          <a:ln/>
        </p:spPr>
        <p:txBody>
          <a:bodyPr wrap="none" lIns="0" tIns="0" rIns="0" bIns="0" rtlCol="0" anchor="t"/>
          <a:lstStyle/>
          <a:p>
            <a:pPr algn="l" indent="0" marL="0">
              <a:lnSpc>
                <a:spcPts val="2500"/>
              </a:lnSpc>
              <a:buNone/>
            </a:pPr>
            <a:r>
              <a:rPr lang="en-US" sz="2000" b="1" dirty="0">
                <a:solidFill>
                  <a:srgbClr val="E5E0DF"/>
                </a:solidFill>
                <a:latin typeface="Inter Bold" pitchFamily="34" charset="0"/>
                <a:ea typeface="Inter Bold" pitchFamily="34" charset="-122"/>
                <a:cs typeface="Inter Bold" pitchFamily="34" charset="-120"/>
              </a:rPr>
              <a:t>Écran d'accueil</a:t>
            </a:r>
            <a:endParaRPr lang="en-US" sz="2000" dirty="0"/>
          </a:p>
        </p:txBody>
      </p:sp>
      <p:sp>
        <p:nvSpPr>
          <p:cNvPr id="9" name="Text 6"/>
          <p:cNvSpPr/>
          <p:nvPr/>
        </p:nvSpPr>
        <p:spPr>
          <a:xfrm>
            <a:off x="946785" y="4089321"/>
            <a:ext cx="3804523" cy="657225"/>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Inter" pitchFamily="34" charset="0"/>
                <a:ea typeface="Inter" pitchFamily="34" charset="-122"/>
                <a:cs typeface="Inter" pitchFamily="34" charset="-120"/>
              </a:rPr>
              <a:t>Un aperçu intuitif de votre progression et de vos tâches à venir.</a:t>
            </a:r>
            <a:endParaRPr lang="en-US" sz="1600" dirty="0"/>
          </a:p>
        </p:txBody>
      </p:sp>
      <p:sp>
        <p:nvSpPr>
          <p:cNvPr id="10" name="Shape 7"/>
          <p:cNvSpPr/>
          <p:nvPr/>
        </p:nvSpPr>
        <p:spPr>
          <a:xfrm>
            <a:off x="5184696" y="3132058"/>
            <a:ext cx="4260890" cy="2171224"/>
          </a:xfrm>
          <a:prstGeom prst="roundRect">
            <a:avLst>
              <a:gd name="adj" fmla="val 5054"/>
            </a:avLst>
          </a:prstGeom>
          <a:solidFill>
            <a:srgbClr val="272525"/>
          </a:solidFill>
          <a:ln/>
        </p:spPr>
      </p:sp>
      <p:sp>
        <p:nvSpPr>
          <p:cNvPr id="11" name="Shape 8"/>
          <p:cNvSpPr/>
          <p:nvPr/>
        </p:nvSpPr>
        <p:spPr>
          <a:xfrm>
            <a:off x="5184696" y="3109198"/>
            <a:ext cx="4260890" cy="91440"/>
          </a:xfrm>
          <a:prstGeom prst="roundRect">
            <a:avLst>
              <a:gd name="adj" fmla="val 94318"/>
            </a:avLst>
          </a:prstGeom>
          <a:solidFill>
            <a:srgbClr val="2B0AFF"/>
          </a:solidFill>
          <a:ln/>
        </p:spPr>
      </p:sp>
      <p:sp>
        <p:nvSpPr>
          <p:cNvPr id="12" name="Shape 9"/>
          <p:cNvSpPr/>
          <p:nvPr/>
        </p:nvSpPr>
        <p:spPr>
          <a:xfrm>
            <a:off x="7007126" y="2824163"/>
            <a:ext cx="615910" cy="615910"/>
          </a:xfrm>
          <a:prstGeom prst="roundRect">
            <a:avLst>
              <a:gd name="adj" fmla="val 148463"/>
            </a:avLst>
          </a:prstGeom>
          <a:solidFill>
            <a:srgbClr val="2B0AFF"/>
          </a:solidFill>
          <a:ln/>
        </p:spPr>
      </p:sp>
      <p:pic>
        <p:nvPicPr>
          <p:cNvPr id="13"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1911" y="3008828"/>
            <a:ext cx="246340" cy="246340"/>
          </a:xfrm>
          <a:prstGeom prst="rect">
            <a:avLst/>
          </a:prstGeom>
        </p:spPr>
      </p:pic>
      <p:sp>
        <p:nvSpPr>
          <p:cNvPr id="14" name="Text 10"/>
          <p:cNvSpPr/>
          <p:nvPr/>
        </p:nvSpPr>
        <p:spPr>
          <a:xfrm>
            <a:off x="5412819" y="3645337"/>
            <a:ext cx="2566749" cy="320873"/>
          </a:xfrm>
          <a:prstGeom prst="rect">
            <a:avLst/>
          </a:prstGeom>
          <a:noFill/>
          <a:ln/>
        </p:spPr>
        <p:txBody>
          <a:bodyPr wrap="none" lIns="0" tIns="0" rIns="0" bIns="0" rtlCol="0" anchor="t"/>
          <a:lstStyle/>
          <a:p>
            <a:pPr algn="l" indent="0" marL="0">
              <a:lnSpc>
                <a:spcPts val="2500"/>
              </a:lnSpc>
              <a:buNone/>
            </a:pPr>
            <a:r>
              <a:rPr lang="en-US" sz="2000" b="1" dirty="0">
                <a:solidFill>
                  <a:srgbClr val="E5E0DF"/>
                </a:solidFill>
                <a:latin typeface="Inter Bold" pitchFamily="34" charset="0"/>
                <a:ea typeface="Inter Bold" pitchFamily="34" charset="-122"/>
                <a:cs typeface="Inter Bold" pitchFamily="34" charset="-120"/>
              </a:rPr>
              <a:t>Profil utilisateur</a:t>
            </a:r>
            <a:endParaRPr lang="en-US" sz="2000" dirty="0"/>
          </a:p>
        </p:txBody>
      </p:sp>
      <p:sp>
        <p:nvSpPr>
          <p:cNvPr id="15" name="Text 11"/>
          <p:cNvSpPr/>
          <p:nvPr/>
        </p:nvSpPr>
        <p:spPr>
          <a:xfrm>
            <a:off x="5412819" y="4089321"/>
            <a:ext cx="3804642" cy="657225"/>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Inter" pitchFamily="34" charset="0"/>
                <a:ea typeface="Inter" pitchFamily="34" charset="-122"/>
                <a:cs typeface="Inter" pitchFamily="34" charset="-120"/>
              </a:rPr>
              <a:t>Créez ou modifiez sans effort les détails de votre profil personnel.</a:t>
            </a:r>
            <a:endParaRPr lang="en-US" sz="1600" dirty="0"/>
          </a:p>
        </p:txBody>
      </p:sp>
      <p:sp>
        <p:nvSpPr>
          <p:cNvPr id="16" name="Shape 12"/>
          <p:cNvSpPr/>
          <p:nvPr/>
        </p:nvSpPr>
        <p:spPr>
          <a:xfrm>
            <a:off x="9650849" y="3132058"/>
            <a:ext cx="4260890" cy="2171224"/>
          </a:xfrm>
          <a:prstGeom prst="roundRect">
            <a:avLst>
              <a:gd name="adj" fmla="val 5054"/>
            </a:avLst>
          </a:prstGeom>
          <a:solidFill>
            <a:srgbClr val="272525"/>
          </a:solidFill>
          <a:ln/>
        </p:spPr>
      </p:sp>
      <p:sp>
        <p:nvSpPr>
          <p:cNvPr id="17" name="Shape 13"/>
          <p:cNvSpPr/>
          <p:nvPr/>
        </p:nvSpPr>
        <p:spPr>
          <a:xfrm>
            <a:off x="9650849" y="3109198"/>
            <a:ext cx="4260890" cy="91440"/>
          </a:xfrm>
          <a:prstGeom prst="roundRect">
            <a:avLst>
              <a:gd name="adj" fmla="val 94318"/>
            </a:avLst>
          </a:prstGeom>
          <a:solidFill>
            <a:srgbClr val="2B0AFF"/>
          </a:solidFill>
          <a:ln/>
        </p:spPr>
      </p:sp>
      <p:sp>
        <p:nvSpPr>
          <p:cNvPr id="18" name="Shape 14"/>
          <p:cNvSpPr/>
          <p:nvPr/>
        </p:nvSpPr>
        <p:spPr>
          <a:xfrm>
            <a:off x="11473279" y="2824163"/>
            <a:ext cx="615910" cy="615910"/>
          </a:xfrm>
          <a:prstGeom prst="roundRect">
            <a:avLst>
              <a:gd name="adj" fmla="val 148463"/>
            </a:avLst>
          </a:prstGeom>
          <a:solidFill>
            <a:srgbClr val="2B0AFF"/>
          </a:solidFill>
          <a:ln/>
        </p:spPr>
      </p:sp>
      <p:pic>
        <p:nvPicPr>
          <p:cNvPr id="1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58064" y="3008828"/>
            <a:ext cx="246340" cy="246340"/>
          </a:xfrm>
          <a:prstGeom prst="rect">
            <a:avLst/>
          </a:prstGeom>
        </p:spPr>
      </p:pic>
      <p:sp>
        <p:nvSpPr>
          <p:cNvPr id="20" name="Text 15"/>
          <p:cNvSpPr/>
          <p:nvPr/>
        </p:nvSpPr>
        <p:spPr>
          <a:xfrm>
            <a:off x="9878973" y="3645337"/>
            <a:ext cx="2566749" cy="320873"/>
          </a:xfrm>
          <a:prstGeom prst="rect">
            <a:avLst/>
          </a:prstGeom>
          <a:noFill/>
          <a:ln/>
        </p:spPr>
        <p:txBody>
          <a:bodyPr wrap="none" lIns="0" tIns="0" rIns="0" bIns="0" rtlCol="0" anchor="t"/>
          <a:lstStyle/>
          <a:p>
            <a:pPr algn="l" indent="0" marL="0">
              <a:lnSpc>
                <a:spcPts val="2500"/>
              </a:lnSpc>
              <a:buNone/>
            </a:pPr>
            <a:r>
              <a:rPr lang="en-US" sz="2000" b="1" dirty="0">
                <a:solidFill>
                  <a:srgbClr val="E5E0DF"/>
                </a:solidFill>
                <a:latin typeface="Inter Bold" pitchFamily="34" charset="0"/>
                <a:ea typeface="Inter Bold" pitchFamily="34" charset="-122"/>
                <a:cs typeface="Inter Bold" pitchFamily="34" charset="-120"/>
              </a:rPr>
              <a:t>Sessions de travail</a:t>
            </a:r>
            <a:endParaRPr lang="en-US" sz="2000" dirty="0"/>
          </a:p>
        </p:txBody>
      </p:sp>
      <p:sp>
        <p:nvSpPr>
          <p:cNvPr id="21" name="Text 16"/>
          <p:cNvSpPr/>
          <p:nvPr/>
        </p:nvSpPr>
        <p:spPr>
          <a:xfrm>
            <a:off x="9878973" y="4089321"/>
            <a:ext cx="3804642" cy="985837"/>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Inter" pitchFamily="34" charset="0"/>
                <a:ea typeface="Inter" pitchFamily="34" charset="-122"/>
                <a:cs typeface="Inter" pitchFamily="34" charset="-120"/>
              </a:rPr>
              <a:t>Ajout d'une nouvelle session de travail de 25 minutes, démontrant une configuration rapide.</a:t>
            </a:r>
            <a:endParaRPr lang="en-US" sz="1600" dirty="0"/>
          </a:p>
        </p:txBody>
      </p:sp>
      <p:sp>
        <p:nvSpPr>
          <p:cNvPr id="22" name="Shape 17"/>
          <p:cNvSpPr/>
          <p:nvPr/>
        </p:nvSpPr>
        <p:spPr>
          <a:xfrm>
            <a:off x="718661" y="5816441"/>
            <a:ext cx="6493907" cy="1842611"/>
          </a:xfrm>
          <a:prstGeom prst="roundRect">
            <a:avLst>
              <a:gd name="adj" fmla="val 5955"/>
            </a:avLst>
          </a:prstGeom>
          <a:solidFill>
            <a:srgbClr val="272525"/>
          </a:solidFill>
          <a:ln/>
        </p:spPr>
      </p:sp>
      <p:sp>
        <p:nvSpPr>
          <p:cNvPr id="23" name="Shape 18"/>
          <p:cNvSpPr/>
          <p:nvPr/>
        </p:nvSpPr>
        <p:spPr>
          <a:xfrm>
            <a:off x="718661" y="5793581"/>
            <a:ext cx="6493907" cy="91440"/>
          </a:xfrm>
          <a:prstGeom prst="roundRect">
            <a:avLst>
              <a:gd name="adj" fmla="val 94318"/>
            </a:avLst>
          </a:prstGeom>
          <a:solidFill>
            <a:srgbClr val="2B0AFF"/>
          </a:solidFill>
          <a:ln/>
        </p:spPr>
      </p:sp>
      <p:sp>
        <p:nvSpPr>
          <p:cNvPr id="24" name="Shape 19"/>
          <p:cNvSpPr/>
          <p:nvPr/>
        </p:nvSpPr>
        <p:spPr>
          <a:xfrm>
            <a:off x="3657660" y="5508546"/>
            <a:ext cx="615910" cy="615910"/>
          </a:xfrm>
          <a:prstGeom prst="roundRect">
            <a:avLst>
              <a:gd name="adj" fmla="val 148463"/>
            </a:avLst>
          </a:prstGeom>
          <a:solidFill>
            <a:srgbClr val="2B0AFF"/>
          </a:solidFill>
          <a:ln/>
        </p:spPr>
      </p:sp>
      <p:pic>
        <p:nvPicPr>
          <p:cNvPr id="25"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42445" y="5693212"/>
            <a:ext cx="246340" cy="246340"/>
          </a:xfrm>
          <a:prstGeom prst="rect">
            <a:avLst/>
          </a:prstGeom>
        </p:spPr>
      </p:pic>
      <p:sp>
        <p:nvSpPr>
          <p:cNvPr id="26" name="Text 20"/>
          <p:cNvSpPr/>
          <p:nvPr/>
        </p:nvSpPr>
        <p:spPr>
          <a:xfrm>
            <a:off x="946785" y="6329720"/>
            <a:ext cx="2566749" cy="320873"/>
          </a:xfrm>
          <a:prstGeom prst="rect">
            <a:avLst/>
          </a:prstGeom>
          <a:noFill/>
          <a:ln/>
        </p:spPr>
        <p:txBody>
          <a:bodyPr wrap="none" lIns="0" tIns="0" rIns="0" bIns="0" rtlCol="0" anchor="t"/>
          <a:lstStyle/>
          <a:p>
            <a:pPr algn="l" indent="0" marL="0">
              <a:lnSpc>
                <a:spcPts val="2500"/>
              </a:lnSpc>
              <a:buNone/>
            </a:pPr>
            <a:r>
              <a:rPr lang="en-US" sz="2000" b="1" dirty="0">
                <a:solidFill>
                  <a:srgbClr val="E5E0DF"/>
                </a:solidFill>
                <a:latin typeface="Inter Bold" pitchFamily="34" charset="0"/>
                <a:ea typeface="Inter Bold" pitchFamily="34" charset="-122"/>
                <a:cs typeface="Inter Bold" pitchFamily="34" charset="-120"/>
              </a:rPr>
              <a:t>Paramètres</a:t>
            </a:r>
            <a:endParaRPr lang="en-US" sz="2000" dirty="0"/>
          </a:p>
        </p:txBody>
      </p:sp>
      <p:sp>
        <p:nvSpPr>
          <p:cNvPr id="27" name="Text 21"/>
          <p:cNvSpPr/>
          <p:nvPr/>
        </p:nvSpPr>
        <p:spPr>
          <a:xfrm>
            <a:off x="946785" y="6773704"/>
            <a:ext cx="6037659" cy="657225"/>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Inter" pitchFamily="34" charset="0"/>
                <a:ea typeface="Inter" pitchFamily="34" charset="-122"/>
                <a:cs typeface="Inter" pitchFamily="34" charset="-120"/>
              </a:rPr>
              <a:t>Basculement entre les thèmes clair et sombre, présentant des changements visuels immédiats.</a:t>
            </a:r>
            <a:endParaRPr lang="en-US" sz="1600" dirty="0"/>
          </a:p>
        </p:txBody>
      </p:sp>
      <p:sp>
        <p:nvSpPr>
          <p:cNvPr id="28" name="Shape 22"/>
          <p:cNvSpPr/>
          <p:nvPr/>
        </p:nvSpPr>
        <p:spPr>
          <a:xfrm>
            <a:off x="7417832" y="5816441"/>
            <a:ext cx="6493907" cy="1842611"/>
          </a:xfrm>
          <a:prstGeom prst="roundRect">
            <a:avLst>
              <a:gd name="adj" fmla="val 5955"/>
            </a:avLst>
          </a:prstGeom>
          <a:solidFill>
            <a:srgbClr val="272525"/>
          </a:solidFill>
          <a:ln/>
        </p:spPr>
      </p:sp>
      <p:sp>
        <p:nvSpPr>
          <p:cNvPr id="29" name="Shape 23"/>
          <p:cNvSpPr/>
          <p:nvPr/>
        </p:nvSpPr>
        <p:spPr>
          <a:xfrm>
            <a:off x="7417832" y="5793581"/>
            <a:ext cx="6493907" cy="91440"/>
          </a:xfrm>
          <a:prstGeom prst="roundRect">
            <a:avLst>
              <a:gd name="adj" fmla="val 94318"/>
            </a:avLst>
          </a:prstGeom>
          <a:solidFill>
            <a:srgbClr val="2B0AFF"/>
          </a:solidFill>
          <a:ln/>
        </p:spPr>
      </p:sp>
      <p:sp>
        <p:nvSpPr>
          <p:cNvPr id="30" name="Shape 24"/>
          <p:cNvSpPr/>
          <p:nvPr/>
        </p:nvSpPr>
        <p:spPr>
          <a:xfrm>
            <a:off x="10356830" y="5508546"/>
            <a:ext cx="615910" cy="615910"/>
          </a:xfrm>
          <a:prstGeom prst="roundRect">
            <a:avLst>
              <a:gd name="adj" fmla="val 148463"/>
            </a:avLst>
          </a:prstGeom>
          <a:solidFill>
            <a:srgbClr val="2B0AFF"/>
          </a:solidFill>
          <a:ln/>
        </p:spPr>
      </p:sp>
      <p:pic>
        <p:nvPicPr>
          <p:cNvPr id="31"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41615" y="5693212"/>
            <a:ext cx="246340" cy="246340"/>
          </a:xfrm>
          <a:prstGeom prst="rect">
            <a:avLst/>
          </a:prstGeom>
        </p:spPr>
      </p:pic>
      <p:sp>
        <p:nvSpPr>
          <p:cNvPr id="32" name="Text 25"/>
          <p:cNvSpPr/>
          <p:nvPr/>
        </p:nvSpPr>
        <p:spPr>
          <a:xfrm>
            <a:off x="7645956" y="6329720"/>
            <a:ext cx="2566749" cy="320873"/>
          </a:xfrm>
          <a:prstGeom prst="rect">
            <a:avLst/>
          </a:prstGeom>
          <a:noFill/>
          <a:ln/>
        </p:spPr>
        <p:txBody>
          <a:bodyPr wrap="none" lIns="0" tIns="0" rIns="0" bIns="0" rtlCol="0" anchor="t"/>
          <a:lstStyle/>
          <a:p>
            <a:pPr algn="l" indent="0" marL="0">
              <a:lnSpc>
                <a:spcPts val="2500"/>
              </a:lnSpc>
              <a:buNone/>
            </a:pPr>
            <a:r>
              <a:rPr lang="en-US" sz="2000" b="1" dirty="0">
                <a:solidFill>
                  <a:srgbClr val="E5E0DF"/>
                </a:solidFill>
                <a:latin typeface="Inter Bold" pitchFamily="34" charset="0"/>
                <a:ea typeface="Inter Bold" pitchFamily="34" charset="-122"/>
                <a:cs typeface="Inter Bold" pitchFamily="34" charset="-120"/>
              </a:rPr>
              <a:t>Gestion des tâches</a:t>
            </a:r>
            <a:endParaRPr lang="en-US" sz="2000" dirty="0"/>
          </a:p>
        </p:txBody>
      </p:sp>
      <p:sp>
        <p:nvSpPr>
          <p:cNvPr id="33" name="Text 26"/>
          <p:cNvSpPr/>
          <p:nvPr/>
        </p:nvSpPr>
        <p:spPr>
          <a:xfrm>
            <a:off x="7645956" y="6773704"/>
            <a:ext cx="6037659" cy="657225"/>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Inter" pitchFamily="34" charset="0"/>
                <a:ea typeface="Inter" pitchFamily="34" charset="-122"/>
                <a:cs typeface="Inter" pitchFamily="34" charset="-120"/>
              </a:rPr>
              <a:t>Ajout d'une nouvelle tâche et démonstration de la fonctionnalité de suppression par glissement.</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45676" y="713303"/>
            <a:ext cx="5321737" cy="576501"/>
          </a:xfrm>
          <a:prstGeom prst="rect">
            <a:avLst/>
          </a:prstGeom>
          <a:noFill/>
          <a:ln/>
        </p:spPr>
        <p:txBody>
          <a:bodyPr wrap="none" lIns="0" tIns="0" rIns="0" bIns="0" rtlCol="0" anchor="t"/>
          <a:lstStyle/>
          <a:p>
            <a:pPr algn="l" indent="0" marL="0">
              <a:lnSpc>
                <a:spcPts val="4500"/>
              </a:lnSpc>
              <a:buNone/>
            </a:pPr>
            <a:r>
              <a:rPr lang="en-US" sz="3600" b="1" dirty="0">
                <a:solidFill>
                  <a:srgbClr val="FFFFFF"/>
                </a:solidFill>
                <a:latin typeface="Inter Bold" pitchFamily="34" charset="0"/>
                <a:ea typeface="Inter Bold" pitchFamily="34" charset="-122"/>
                <a:cs typeface="Inter Bold" pitchFamily="34" charset="-120"/>
              </a:rPr>
              <a:t>Collaboration et Crédits</a:t>
            </a:r>
            <a:endParaRPr lang="en-US" sz="3600" dirty="0"/>
          </a:p>
        </p:txBody>
      </p:sp>
      <p:sp>
        <p:nvSpPr>
          <p:cNvPr id="4" name="Text 1"/>
          <p:cNvSpPr/>
          <p:nvPr/>
        </p:nvSpPr>
        <p:spPr>
          <a:xfrm>
            <a:off x="645676" y="1566505"/>
            <a:ext cx="7852648" cy="295037"/>
          </a:xfrm>
          <a:prstGeom prst="rect">
            <a:avLst/>
          </a:prstGeom>
          <a:noFill/>
          <a:ln/>
        </p:spPr>
        <p:txBody>
          <a:bodyPr wrap="none" lIns="0" tIns="0" rIns="0" bIns="0" rtlCol="0" anchor="t"/>
          <a:lstStyle/>
          <a:p>
            <a:pPr algn="l" indent="0" marL="0">
              <a:lnSpc>
                <a:spcPts val="2300"/>
              </a:lnSpc>
              <a:buNone/>
            </a:pPr>
            <a:r>
              <a:rPr lang="en-US" sz="1450" dirty="0">
                <a:solidFill>
                  <a:srgbClr val="E5E0DF"/>
                </a:solidFill>
                <a:latin typeface="Inter" pitchFamily="34" charset="0"/>
                <a:ea typeface="Inter" pitchFamily="34" charset="-122"/>
                <a:cs typeface="Inter" pitchFamily="34" charset="-120"/>
              </a:rPr>
              <a:t>Ce projet est l'aboutissement d'un effort dédié et d'une précieuse collaboration.</a:t>
            </a:r>
            <a:endParaRPr lang="en-US" sz="1450" dirty="0"/>
          </a:p>
        </p:txBody>
      </p:sp>
      <p:sp>
        <p:nvSpPr>
          <p:cNvPr id="5" name="Text 2"/>
          <p:cNvSpPr/>
          <p:nvPr/>
        </p:nvSpPr>
        <p:spPr>
          <a:xfrm>
            <a:off x="645676" y="2253496"/>
            <a:ext cx="2306003" cy="288250"/>
          </a:xfrm>
          <a:prstGeom prst="rect">
            <a:avLst/>
          </a:prstGeom>
          <a:noFill/>
          <a:ln/>
        </p:spPr>
        <p:txBody>
          <a:bodyPr wrap="none" lIns="0" tIns="0" rIns="0" bIns="0" rtlCol="0" anchor="t"/>
          <a:lstStyle/>
          <a:p>
            <a:pPr algn="l" indent="0" marL="0">
              <a:lnSpc>
                <a:spcPts val="2250"/>
              </a:lnSpc>
              <a:buNone/>
            </a:pPr>
            <a:r>
              <a:rPr lang="en-US" sz="1800" b="1" dirty="0">
                <a:solidFill>
                  <a:srgbClr val="FFFFFF"/>
                </a:solidFill>
                <a:latin typeface="Inter Bold" pitchFamily="34" charset="0"/>
                <a:ea typeface="Inter Bold" pitchFamily="34" charset="-122"/>
                <a:cs typeface="Inter Bold" pitchFamily="34" charset="-120"/>
              </a:rPr>
              <a:t>Répertoire du Projet</a:t>
            </a:r>
            <a:endParaRPr lang="en-US" sz="1800" dirty="0"/>
          </a:p>
        </p:txBody>
      </p:sp>
      <p:sp>
        <p:nvSpPr>
          <p:cNvPr id="6" name="Text 3"/>
          <p:cNvSpPr/>
          <p:nvPr/>
        </p:nvSpPr>
        <p:spPr>
          <a:xfrm>
            <a:off x="645676" y="2726174"/>
            <a:ext cx="4531519" cy="295037"/>
          </a:xfrm>
          <a:prstGeom prst="rect">
            <a:avLst/>
          </a:prstGeom>
          <a:noFill/>
          <a:ln/>
        </p:spPr>
        <p:txBody>
          <a:bodyPr wrap="none" lIns="0" tIns="0" rIns="0" bIns="0" rtlCol="0" anchor="t"/>
          <a:lstStyle/>
          <a:p>
            <a:pPr algn="l" indent="0" marL="0">
              <a:lnSpc>
                <a:spcPts val="2300"/>
              </a:lnSpc>
              <a:buNone/>
            </a:pPr>
            <a:r>
              <a:rPr lang="en-US" sz="1450" b="1" dirty="0">
                <a:solidFill>
                  <a:srgbClr val="E5E0DF"/>
                </a:solidFill>
                <a:latin typeface="Inter" pitchFamily="34" charset="0"/>
                <a:ea typeface="Inter" pitchFamily="34" charset="-122"/>
                <a:cs typeface="Inter" pitchFamily="34" charset="-120"/>
              </a:rPr>
              <a:t>GitHub :</a:t>
            </a:r>
            <a:pPr algn="l" indent="0" marL="0">
              <a:lnSpc>
                <a:spcPts val="2300"/>
              </a:lnSpc>
              <a:buNone/>
            </a:pPr>
            <a:r>
              <a:rPr lang="en-US" sz="1450" dirty="0">
                <a:solidFill>
                  <a:srgbClr val="E5E0DF"/>
                </a:solidFill>
                <a:latin typeface="Inter" pitchFamily="34" charset="0"/>
                <a:ea typeface="Inter" pitchFamily="34" charset="-122"/>
                <a:cs typeface="Inter" pitchFamily="34" charset="-120"/>
              </a:rPr>
              <a:t> </a:t>
            </a:r>
            <a:pPr algn="l" indent="0" marL="0">
              <a:lnSpc>
                <a:spcPts val="2300"/>
              </a:lnSpc>
              <a:buNone/>
            </a:pPr>
            <a:r>
              <a:rPr lang="en-US" sz="1450" u="sng" dirty="0">
                <a:solidFill>
                  <a:srgbClr val="7B66FF"/>
                </a:solidFill>
                <a:latin typeface="Inter" pitchFamily="34" charset="0"/>
                <a:ea typeface="Inter" pitchFamily="34" charset="-122"/>
                <a:cs typeface="Inter" pitchFamily="34" charset="-120"/>
                <a:hlinkClick r:id="rId2" invalidUrl="" action="" tgtFrame="" tooltip="" history="1" highlightClick="0" endSnd="0">
                  <a:extLst>
                    <a:ext uri="{A12FA001-AC4F-418D-AE19-62706E023703}">
                      <ahyp:hlinkClr xmlns:ahyp="http://schemas.microsoft.com/office/drawing/2018/hyperlinkcolor" val="tx"/>
                    </a:ext>
                  </a:extLst>
                </a:hlinkClick>
              </a:rPr>
              <a:t>hugues2024/todo-work-sessions</a:t>
            </a:r>
            <a:endParaRPr lang="en-US" sz="1450" dirty="0"/>
          </a:p>
        </p:txBody>
      </p:sp>
      <p:sp>
        <p:nvSpPr>
          <p:cNvPr id="7" name="Text 4"/>
          <p:cNvSpPr/>
          <p:nvPr/>
        </p:nvSpPr>
        <p:spPr>
          <a:xfrm>
            <a:off x="645676" y="3205639"/>
            <a:ext cx="2853095" cy="288250"/>
          </a:xfrm>
          <a:prstGeom prst="rect">
            <a:avLst/>
          </a:prstGeom>
          <a:noFill/>
          <a:ln/>
        </p:spPr>
        <p:txBody>
          <a:bodyPr wrap="none" lIns="0" tIns="0" rIns="0" bIns="0" rtlCol="0" anchor="t"/>
          <a:lstStyle/>
          <a:p>
            <a:pPr algn="l" indent="0" marL="0">
              <a:lnSpc>
                <a:spcPts val="2250"/>
              </a:lnSpc>
              <a:buNone/>
            </a:pPr>
            <a:r>
              <a:rPr lang="en-US" sz="1800" b="1" dirty="0">
                <a:solidFill>
                  <a:srgbClr val="FFFFFF"/>
                </a:solidFill>
                <a:latin typeface="Inter Bold" pitchFamily="34" charset="0"/>
                <a:ea typeface="Inter Bold" pitchFamily="34" charset="-122"/>
                <a:cs typeface="Inter Bold" pitchFamily="34" charset="-120"/>
              </a:rPr>
              <a:t>Contributions de l'Équipe</a:t>
            </a:r>
            <a:endParaRPr lang="en-US" sz="1800" dirty="0"/>
          </a:p>
        </p:txBody>
      </p:sp>
      <p:sp>
        <p:nvSpPr>
          <p:cNvPr id="8" name="Text 5"/>
          <p:cNvSpPr/>
          <p:nvPr/>
        </p:nvSpPr>
        <p:spPr>
          <a:xfrm>
            <a:off x="645676" y="3678317"/>
            <a:ext cx="4531519" cy="1180148"/>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E5E0DF"/>
                </a:solidFill>
                <a:latin typeface="Inter" pitchFamily="34" charset="0"/>
                <a:ea typeface="Inter" pitchFamily="34" charset="-122"/>
                <a:cs typeface="Inter" pitchFamily="34" charset="-120"/>
              </a:rPr>
              <a:t>Hughes :</a:t>
            </a:r>
            <a:pPr algn="l" indent="0" marL="0">
              <a:lnSpc>
                <a:spcPts val="2300"/>
              </a:lnSpc>
              <a:buNone/>
            </a:pPr>
            <a:r>
              <a:rPr lang="en-US" sz="1450" dirty="0">
                <a:solidFill>
                  <a:srgbClr val="E5E0DF"/>
                </a:solidFill>
                <a:latin typeface="Inter" pitchFamily="34" charset="0"/>
                <a:ea typeface="Inter" pitchFamily="34" charset="-122"/>
                <a:cs typeface="Inter" pitchFamily="34" charset="-120"/>
              </a:rPr>
              <a:t> Développement global, conception de l'architecture, intégration Hive et conception de l'interface utilisateur pour les vues Profil, Paramètres et Détails.</a:t>
            </a:r>
            <a:endParaRPr lang="en-US" sz="1450" dirty="0"/>
          </a:p>
        </p:txBody>
      </p:sp>
      <p:sp>
        <p:nvSpPr>
          <p:cNvPr id="9" name="Text 6"/>
          <p:cNvSpPr/>
          <p:nvPr/>
        </p:nvSpPr>
        <p:spPr>
          <a:xfrm>
            <a:off x="645676" y="4922996"/>
            <a:ext cx="4531519" cy="885111"/>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E5E0DF"/>
                </a:solidFill>
                <a:latin typeface="Inter" pitchFamily="34" charset="0"/>
                <a:ea typeface="Inter" pitchFamily="34" charset="-122"/>
                <a:cs typeface="Inter" pitchFamily="34" charset="-120"/>
              </a:rPr>
              <a:t>Camarade de classe :</a:t>
            </a:r>
            <a:pPr algn="l" indent="0" marL="0">
              <a:lnSpc>
                <a:spcPts val="2300"/>
              </a:lnSpc>
              <a:buNone/>
            </a:pPr>
            <a:r>
              <a:rPr lang="en-US" sz="1450" dirty="0">
                <a:solidFill>
                  <a:srgbClr val="E5E0DF"/>
                </a:solidFill>
                <a:latin typeface="Inter" pitchFamily="34" charset="0"/>
                <a:ea typeface="Inter" pitchFamily="34" charset="-122"/>
                <a:cs typeface="Inter" pitchFamily="34" charset="-120"/>
              </a:rPr>
              <a:t> A contribué aux aspects fondamentaux du projet, en établissant la structure principale du dépôt.</a:t>
            </a:r>
            <a:endParaRPr lang="en-US" sz="1450" dirty="0"/>
          </a:p>
        </p:txBody>
      </p:sp>
      <p:sp>
        <p:nvSpPr>
          <p:cNvPr id="10" name="Text 7"/>
          <p:cNvSpPr/>
          <p:nvPr/>
        </p:nvSpPr>
        <p:spPr>
          <a:xfrm>
            <a:off x="645676" y="5992535"/>
            <a:ext cx="2306003" cy="288250"/>
          </a:xfrm>
          <a:prstGeom prst="rect">
            <a:avLst/>
          </a:prstGeom>
          <a:noFill/>
          <a:ln/>
        </p:spPr>
        <p:txBody>
          <a:bodyPr wrap="none" lIns="0" tIns="0" rIns="0" bIns="0" rtlCol="0" anchor="t"/>
          <a:lstStyle/>
          <a:p>
            <a:pPr algn="l" indent="0" marL="0">
              <a:lnSpc>
                <a:spcPts val="2250"/>
              </a:lnSpc>
              <a:buNone/>
            </a:pPr>
            <a:r>
              <a:rPr lang="en-US" sz="1800" b="1" dirty="0">
                <a:solidFill>
                  <a:srgbClr val="FFFFFF"/>
                </a:solidFill>
                <a:latin typeface="Inter Bold" pitchFamily="34" charset="0"/>
                <a:ea typeface="Inter Bold" pitchFamily="34" charset="-122"/>
                <a:cs typeface="Inter Bold" pitchFamily="34" charset="-120"/>
              </a:rPr>
              <a:t>Inspiration</a:t>
            </a:r>
            <a:endParaRPr lang="en-US" sz="1800" dirty="0"/>
          </a:p>
        </p:txBody>
      </p:sp>
      <p:sp>
        <p:nvSpPr>
          <p:cNvPr id="11" name="Text 8"/>
          <p:cNvSpPr/>
          <p:nvPr/>
        </p:nvSpPr>
        <p:spPr>
          <a:xfrm>
            <a:off x="645676" y="6465213"/>
            <a:ext cx="4531519" cy="885111"/>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Inter" pitchFamily="34" charset="0"/>
                <a:ea typeface="Inter" pitchFamily="34" charset="-122"/>
                <a:cs typeface="Inter" pitchFamily="34" charset="-120"/>
              </a:rPr>
              <a:t>Remerciements spéciaux à </a:t>
            </a:r>
            <a:pPr algn="l" indent="0" marL="0">
              <a:lnSpc>
                <a:spcPts val="2300"/>
              </a:lnSpc>
              <a:buNone/>
            </a:pPr>
            <a:r>
              <a:rPr lang="en-US" sz="1450" b="1" dirty="0">
                <a:solidFill>
                  <a:srgbClr val="E5E0DF"/>
                </a:solidFill>
                <a:latin typeface="Inter" pitchFamily="34" charset="0"/>
                <a:ea typeface="Inter" pitchFamily="34" charset="-122"/>
                <a:cs typeface="Inter" pitchFamily="34" charset="-120"/>
              </a:rPr>
              <a:t>AmirBayat0</a:t>
            </a:r>
            <a:pPr algn="l" indent="0" marL="0">
              <a:lnSpc>
                <a:spcPts val="2300"/>
              </a:lnSpc>
              <a:buNone/>
            </a:pPr>
            <a:r>
              <a:rPr lang="en-US" sz="1450" dirty="0">
                <a:solidFill>
                  <a:srgbClr val="E5E0DF"/>
                </a:solidFill>
                <a:latin typeface="Inter" pitchFamily="34" charset="0"/>
                <a:ea typeface="Inter" pitchFamily="34" charset="-122"/>
                <a:cs typeface="Inter" pitchFamily="34" charset="-120"/>
              </a:rPr>
              <a:t> pour la structure originale du projet sur GitHub, qui a servi de point de départ précieux.</a:t>
            </a:r>
            <a:endParaRPr lang="en-US" sz="1450" dirty="0"/>
          </a:p>
        </p:txBody>
      </p:sp>
      <p:pic>
        <p:nvPicPr>
          <p:cNvPr id="12" name="Image 1" descr="preencoded.png">    </p:cNvPr>
          <p:cNvPicPr>
            <a:picLocks noChangeAspect="1"/>
          </p:cNvPicPr>
          <p:nvPr/>
        </p:nvPicPr>
        <p:blipFill>
          <a:blip r:embed="rId3"/>
          <a:stretch>
            <a:fillRect/>
          </a:stretch>
        </p:blipFill>
        <p:spPr>
          <a:xfrm>
            <a:off x="5634871" y="2276594"/>
            <a:ext cx="2870954" cy="28709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81726"/>
          </a:xfrm>
          <a:prstGeom prst="rect">
            <a:avLst/>
          </a:prstGeom>
        </p:spPr>
      </p:pic>
      <p:sp>
        <p:nvSpPr>
          <p:cNvPr id="3" name="Text 0"/>
          <p:cNvSpPr/>
          <p:nvPr/>
        </p:nvSpPr>
        <p:spPr>
          <a:xfrm>
            <a:off x="666869" y="2931438"/>
            <a:ext cx="9020889" cy="595432"/>
          </a:xfrm>
          <a:prstGeom prst="rect">
            <a:avLst/>
          </a:prstGeom>
          <a:noFill/>
          <a:ln/>
        </p:spPr>
        <p:txBody>
          <a:bodyPr wrap="none" lIns="0" tIns="0" rIns="0" bIns="0" rtlCol="0" anchor="t"/>
          <a:lstStyle/>
          <a:p>
            <a:pPr algn="l" indent="0" marL="0">
              <a:lnSpc>
                <a:spcPts val="4650"/>
              </a:lnSpc>
              <a:buNone/>
            </a:pPr>
            <a:r>
              <a:rPr lang="en-US" sz="3750" b="1" dirty="0">
                <a:solidFill>
                  <a:srgbClr val="FFFFFF"/>
                </a:solidFill>
                <a:latin typeface="Inter Bold" pitchFamily="34" charset="0"/>
                <a:ea typeface="Inter Bold" pitchFamily="34" charset="-122"/>
                <a:cs typeface="Inter Bold" pitchFamily="34" charset="-120"/>
              </a:rPr>
              <a:t>Meilleures Pratiques de Démonstration</a:t>
            </a:r>
            <a:endParaRPr lang="en-US" sz="3750" dirty="0"/>
          </a:p>
        </p:txBody>
      </p:sp>
      <p:sp>
        <p:nvSpPr>
          <p:cNvPr id="4" name="Text 1"/>
          <p:cNvSpPr/>
          <p:nvPr/>
        </p:nvSpPr>
        <p:spPr>
          <a:xfrm>
            <a:off x="666869" y="3812619"/>
            <a:ext cx="13296662" cy="304800"/>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Inter" pitchFamily="34" charset="0"/>
                <a:ea typeface="Inter" pitchFamily="34" charset="-122"/>
                <a:cs typeface="Inter" pitchFamily="34" charset="-120"/>
              </a:rPr>
              <a:t>Pour assurer une démonstration en direct fluide et impactante, veuillez suivre ces directives.</a:t>
            </a:r>
            <a:endParaRPr lang="en-US" sz="1500" dirty="0"/>
          </a:p>
        </p:txBody>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8307" y="4337685"/>
            <a:ext cx="285750" cy="285750"/>
          </a:xfrm>
          <a:prstGeom prst="rect">
            <a:avLst/>
          </a:prstGeom>
        </p:spPr>
      </p:pic>
      <p:sp>
        <p:nvSpPr>
          <p:cNvPr id="6" name="Text 2"/>
          <p:cNvSpPr/>
          <p:nvPr/>
        </p:nvSpPr>
        <p:spPr>
          <a:xfrm>
            <a:off x="1285994" y="4331732"/>
            <a:ext cx="3000494" cy="297656"/>
          </a:xfrm>
          <a:prstGeom prst="rect">
            <a:avLst/>
          </a:prstGeom>
          <a:noFill/>
          <a:ln/>
        </p:spPr>
        <p:txBody>
          <a:bodyPr wrap="none" lIns="0" tIns="0" rIns="0" bIns="0" rtlCol="0" anchor="t"/>
          <a:lstStyle/>
          <a:p>
            <a:pPr algn="l" indent="0" marL="0">
              <a:lnSpc>
                <a:spcPts val="2300"/>
              </a:lnSpc>
              <a:buNone/>
            </a:pPr>
            <a:r>
              <a:rPr lang="en-US" sz="1850" b="1" dirty="0">
                <a:solidFill>
                  <a:srgbClr val="E5E0DF"/>
                </a:solidFill>
                <a:latin typeface="Inter Bold" pitchFamily="34" charset="0"/>
                <a:ea typeface="Inter Bold" pitchFamily="34" charset="-122"/>
                <a:cs typeface="Inter Bold" pitchFamily="34" charset="-120"/>
              </a:rPr>
              <a:t>Vérifier le Statut du Dépôt</a:t>
            </a:r>
            <a:endParaRPr lang="en-US" sz="1850" dirty="0"/>
          </a:p>
        </p:txBody>
      </p:sp>
      <p:sp>
        <p:nvSpPr>
          <p:cNvPr id="7" name="Text 3"/>
          <p:cNvSpPr/>
          <p:nvPr/>
        </p:nvSpPr>
        <p:spPr>
          <a:xfrm>
            <a:off x="1285994" y="4743688"/>
            <a:ext cx="3654266" cy="1539240"/>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Inter" pitchFamily="34" charset="0"/>
                <a:ea typeface="Inter" pitchFamily="34" charset="-122"/>
                <a:cs typeface="Inter" pitchFamily="34" charset="-120"/>
              </a:rPr>
              <a:t>Avant de commencer la démo de l'application, ouvrez votre terminal pour afficher un </a:t>
            </a:r>
            <a:pPr algn="l" indent="0" marL="0">
              <a:lnSpc>
                <a:spcPts val="2400"/>
              </a:lnSpc>
              <a:buNone/>
            </a:pPr>
            <a:r>
              <a:rPr lang="en-US" sz="1500" dirty="0">
                <a:solidFill>
                  <a:srgbClr val="E5E0DF"/>
                </a:solidFill>
                <a:highlight>
                  <a:srgbClr val="343232"/>
                </a:highlight>
                <a:latin typeface="Consolas" pitchFamily="34" charset="0"/>
                <a:ea typeface="Consolas" pitchFamily="34" charset="-122"/>
                <a:cs typeface="Consolas" pitchFamily="34" charset="-120"/>
              </a:rPr>
              <a:t>git status</a:t>
            </a:r>
            <a:pPr algn="l" indent="0" marL="0">
              <a:lnSpc>
                <a:spcPts val="2400"/>
              </a:lnSpc>
              <a:buNone/>
            </a:pPr>
            <a:r>
              <a:rPr lang="en-US" sz="1500" dirty="0">
                <a:solidFill>
                  <a:srgbClr val="E5E0DF"/>
                </a:solidFill>
                <a:latin typeface="Inter" pitchFamily="34" charset="0"/>
                <a:ea typeface="Inter" pitchFamily="34" charset="-122"/>
                <a:cs typeface="Inter" pitchFamily="34" charset="-120"/>
              </a:rPr>
              <a:t> propre et confirmez que vous êtes sur la bonne branche (</a:t>
            </a:r>
            <a:pPr algn="l" indent="0" marL="0">
              <a:lnSpc>
                <a:spcPts val="2400"/>
              </a:lnSpc>
              <a:buNone/>
            </a:pPr>
            <a:r>
              <a:rPr lang="en-US" sz="1500" dirty="0">
                <a:solidFill>
                  <a:srgbClr val="E5E0DF"/>
                </a:solidFill>
                <a:highlight>
                  <a:srgbClr val="343232"/>
                </a:highlight>
                <a:latin typeface="Consolas" pitchFamily="34" charset="0"/>
                <a:ea typeface="Consolas" pitchFamily="34" charset="-122"/>
                <a:cs typeface="Consolas" pitchFamily="34" charset="-120"/>
              </a:rPr>
              <a:t>Hugues</a:t>
            </a:r>
            <a:pPr algn="l" indent="0" marL="0">
              <a:lnSpc>
                <a:spcPts val="2400"/>
              </a:lnSpc>
              <a:buNone/>
            </a:pPr>
            <a:r>
              <a:rPr lang="en-US" sz="1500" dirty="0">
                <a:solidFill>
                  <a:srgbClr val="E5E0DF"/>
                </a:solidFill>
                <a:latin typeface="Inter" pitchFamily="34" charset="0"/>
                <a:ea typeface="Inter" pitchFamily="34" charset="-122"/>
                <a:cs typeface="Inter" pitchFamily="34" charset="-120"/>
              </a:rPr>
              <a:t>).</a:t>
            </a:r>
            <a:endParaRPr lang="en-US" sz="1500" dirty="0"/>
          </a:p>
        </p:txBody>
      </p:sp>
      <p:pic>
        <p:nvPicPr>
          <p:cNvPr id="8"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9823" y="4337685"/>
            <a:ext cx="285750" cy="285750"/>
          </a:xfrm>
          <a:prstGeom prst="rect">
            <a:avLst/>
          </a:prstGeom>
        </p:spPr>
      </p:pic>
      <p:sp>
        <p:nvSpPr>
          <p:cNvPr id="9" name="Text 4"/>
          <p:cNvSpPr/>
          <p:nvPr/>
        </p:nvSpPr>
        <p:spPr>
          <a:xfrm>
            <a:off x="5797510" y="4331732"/>
            <a:ext cx="3203496" cy="297656"/>
          </a:xfrm>
          <a:prstGeom prst="rect">
            <a:avLst/>
          </a:prstGeom>
          <a:noFill/>
          <a:ln/>
        </p:spPr>
        <p:txBody>
          <a:bodyPr wrap="none" lIns="0" tIns="0" rIns="0" bIns="0" rtlCol="0" anchor="t"/>
          <a:lstStyle/>
          <a:p>
            <a:pPr algn="l" indent="0" marL="0">
              <a:lnSpc>
                <a:spcPts val="2300"/>
              </a:lnSpc>
              <a:buNone/>
            </a:pPr>
            <a:r>
              <a:rPr lang="en-US" sz="1850" b="1" dirty="0">
                <a:solidFill>
                  <a:srgbClr val="E5E0DF"/>
                </a:solidFill>
                <a:latin typeface="Inter Bold" pitchFamily="34" charset="0"/>
                <a:ea typeface="Inter Bold" pitchFamily="34" charset="-122"/>
                <a:cs typeface="Inter Bold" pitchFamily="34" charset="-120"/>
              </a:rPr>
              <a:t>Naviguer dans l'Application</a:t>
            </a:r>
            <a:endParaRPr lang="en-US" sz="1850" dirty="0"/>
          </a:p>
        </p:txBody>
      </p:sp>
      <p:sp>
        <p:nvSpPr>
          <p:cNvPr id="10" name="Text 5"/>
          <p:cNvSpPr/>
          <p:nvPr/>
        </p:nvSpPr>
        <p:spPr>
          <a:xfrm>
            <a:off x="5797510" y="4743688"/>
            <a:ext cx="3654385" cy="609600"/>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Inter" pitchFamily="34" charset="0"/>
                <a:ea typeface="Inter" pitchFamily="34" charset="-122"/>
                <a:cs typeface="Inter" pitchFamily="34" charset="-120"/>
              </a:rPr>
              <a:t>Passez à l'application et présentez les fonctionnalités clés développées.</a:t>
            </a:r>
            <a:endParaRPr lang="en-US" sz="1500" dirty="0"/>
          </a:p>
        </p:txBody>
      </p:sp>
      <p:pic>
        <p:nvPicPr>
          <p:cNvPr id="11"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61458" y="4337685"/>
            <a:ext cx="285750" cy="285750"/>
          </a:xfrm>
          <a:prstGeom prst="rect">
            <a:avLst/>
          </a:prstGeom>
        </p:spPr>
      </p:pic>
      <p:sp>
        <p:nvSpPr>
          <p:cNvPr id="12" name="Text 6"/>
          <p:cNvSpPr/>
          <p:nvPr/>
        </p:nvSpPr>
        <p:spPr>
          <a:xfrm>
            <a:off x="10309146" y="4331732"/>
            <a:ext cx="3654266" cy="595313"/>
          </a:xfrm>
          <a:prstGeom prst="rect">
            <a:avLst/>
          </a:prstGeom>
          <a:noFill/>
          <a:ln/>
        </p:spPr>
        <p:txBody>
          <a:bodyPr wrap="square" lIns="0" tIns="0" rIns="0" bIns="0" rtlCol="0" anchor="t"/>
          <a:lstStyle/>
          <a:p>
            <a:pPr algn="l" indent="0" marL="0">
              <a:lnSpc>
                <a:spcPts val="2300"/>
              </a:lnSpc>
              <a:buNone/>
            </a:pPr>
            <a:r>
              <a:rPr lang="en-US" sz="1850" b="1" dirty="0">
                <a:solidFill>
                  <a:srgbClr val="E5E0DF"/>
                </a:solidFill>
                <a:latin typeface="Inter Bold" pitchFamily="34" charset="0"/>
                <a:ea typeface="Inter Bold" pitchFamily="34" charset="-122"/>
                <a:cs typeface="Inter Bold" pitchFamily="34" charset="-120"/>
              </a:rPr>
              <a:t>Mettre en Évidence les Fonctionnalités Clés</a:t>
            </a:r>
            <a:endParaRPr lang="en-US" sz="1850" dirty="0"/>
          </a:p>
        </p:txBody>
      </p:sp>
      <p:sp>
        <p:nvSpPr>
          <p:cNvPr id="13" name="Text 7"/>
          <p:cNvSpPr/>
          <p:nvPr/>
        </p:nvSpPr>
        <p:spPr>
          <a:xfrm>
            <a:off x="10309146" y="5041344"/>
            <a:ext cx="3654266" cy="609600"/>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E5E0DF"/>
                </a:solidFill>
                <a:latin typeface="Inter" pitchFamily="34" charset="0"/>
                <a:ea typeface="Inter" pitchFamily="34" charset="-122"/>
                <a:cs typeface="Inter" pitchFamily="34" charset="-120"/>
              </a:rPr>
              <a:t>Le menu de navigation complet (les 5 icônes).</a:t>
            </a:r>
            <a:endParaRPr lang="en-US" sz="1500" dirty="0"/>
          </a:p>
        </p:txBody>
      </p:sp>
      <p:sp>
        <p:nvSpPr>
          <p:cNvPr id="14" name="Text 8"/>
          <p:cNvSpPr/>
          <p:nvPr/>
        </p:nvSpPr>
        <p:spPr>
          <a:xfrm>
            <a:off x="10309146" y="5717619"/>
            <a:ext cx="3654266" cy="609600"/>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E5E0DF"/>
                </a:solidFill>
                <a:latin typeface="Inter" pitchFamily="34" charset="0"/>
                <a:ea typeface="Inter" pitchFamily="34" charset="-122"/>
                <a:cs typeface="Inter" pitchFamily="34" charset="-120"/>
              </a:rPr>
              <a:t>La page Profil (fonctionnalités de création/édition).</a:t>
            </a:r>
            <a:endParaRPr lang="en-US" sz="1500" dirty="0"/>
          </a:p>
        </p:txBody>
      </p:sp>
      <p:sp>
        <p:nvSpPr>
          <p:cNvPr id="15" name="Text 9"/>
          <p:cNvSpPr/>
          <p:nvPr/>
        </p:nvSpPr>
        <p:spPr>
          <a:xfrm>
            <a:off x="10309146" y="6393894"/>
            <a:ext cx="3654266" cy="609600"/>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E5E0DF"/>
                </a:solidFill>
                <a:latin typeface="Inter" pitchFamily="34" charset="0"/>
                <a:ea typeface="Inter" pitchFamily="34" charset="-122"/>
                <a:cs typeface="Inter" pitchFamily="34" charset="-120"/>
              </a:rPr>
              <a:t>La page Paramètres (démonstration du changement de thème).</a:t>
            </a:r>
            <a:endParaRPr lang="en-US" sz="1500" dirty="0"/>
          </a:p>
        </p:txBody>
      </p:sp>
      <p:sp>
        <p:nvSpPr>
          <p:cNvPr id="16" name="Text 10"/>
          <p:cNvSpPr/>
          <p:nvPr/>
        </p:nvSpPr>
        <p:spPr>
          <a:xfrm>
            <a:off x="10309146" y="7070169"/>
            <a:ext cx="3654266" cy="609600"/>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E5E0DF"/>
                </a:solidFill>
                <a:latin typeface="Inter" pitchFamily="34" charset="0"/>
                <a:ea typeface="Inter" pitchFamily="34" charset="-122"/>
                <a:cs typeface="Inter" pitchFamily="34" charset="-120"/>
              </a:rPr>
              <a:t>La page Détails (en mettant l'accent sur le lien GitHub cliquable).</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66036" y="987862"/>
            <a:ext cx="7356634" cy="594717"/>
          </a:xfrm>
          <a:prstGeom prst="rect">
            <a:avLst/>
          </a:prstGeom>
          <a:noFill/>
          <a:ln/>
        </p:spPr>
        <p:txBody>
          <a:bodyPr wrap="none" lIns="0" tIns="0" rIns="0" bIns="0" rtlCol="0" anchor="t"/>
          <a:lstStyle/>
          <a:p>
            <a:pPr algn="l" indent="0" marL="0">
              <a:lnSpc>
                <a:spcPts val="4650"/>
              </a:lnSpc>
              <a:buNone/>
            </a:pPr>
            <a:r>
              <a:rPr lang="en-US" sz="3700" b="1" dirty="0">
                <a:solidFill>
                  <a:srgbClr val="FFFFFF"/>
                </a:solidFill>
                <a:latin typeface="Inter Bold" pitchFamily="34" charset="0"/>
                <a:ea typeface="Inter Bold" pitchFamily="34" charset="-122"/>
                <a:cs typeface="Inter Bold" pitchFamily="34" charset="-120"/>
              </a:rPr>
              <a:t>Aperçus : Réalisations du projet</a:t>
            </a:r>
            <a:endParaRPr lang="en-US" sz="3700" dirty="0"/>
          </a:p>
        </p:txBody>
      </p:sp>
      <p:sp>
        <p:nvSpPr>
          <p:cNvPr id="4" name="Text 1"/>
          <p:cNvSpPr/>
          <p:nvPr/>
        </p:nvSpPr>
        <p:spPr>
          <a:xfrm>
            <a:off x="666036" y="1867972"/>
            <a:ext cx="7811929" cy="608648"/>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En repensant à notre parcours, nous avons atteint des jalons significatifs et acquis une expertise précieuse.</a:t>
            </a:r>
            <a:endParaRPr lang="en-US" sz="1450" dirty="0"/>
          </a:p>
        </p:txBody>
      </p:sp>
      <p:sp>
        <p:nvSpPr>
          <p:cNvPr id="5" name="Shape 2"/>
          <p:cNvSpPr/>
          <p:nvPr/>
        </p:nvSpPr>
        <p:spPr>
          <a:xfrm>
            <a:off x="666036" y="2690693"/>
            <a:ext cx="3810833" cy="2945011"/>
          </a:xfrm>
          <a:prstGeom prst="roundRect">
            <a:avLst>
              <a:gd name="adj" fmla="val 15508"/>
            </a:avLst>
          </a:prstGeom>
          <a:solidFill>
            <a:srgbClr val="110080"/>
          </a:solidFill>
          <a:ln w="7620">
            <a:solidFill>
              <a:srgbClr val="2A1999"/>
            </a:solidFill>
            <a:prstDash val="solid"/>
          </a:ln>
        </p:spPr>
      </p:sp>
      <p:sp>
        <p:nvSpPr>
          <p:cNvPr id="6" name="Text 3"/>
          <p:cNvSpPr/>
          <p:nvPr/>
        </p:nvSpPr>
        <p:spPr>
          <a:xfrm>
            <a:off x="863918" y="2888575"/>
            <a:ext cx="2652951" cy="297299"/>
          </a:xfrm>
          <a:prstGeom prst="rect">
            <a:avLst/>
          </a:prstGeom>
          <a:noFill/>
          <a:ln/>
        </p:spPr>
        <p:txBody>
          <a:bodyPr wrap="none" lIns="0" tIns="0" rIns="0" bIns="0" rtlCol="0" anchor="t"/>
          <a:lstStyle/>
          <a:p>
            <a:pPr algn="l" indent="0" marL="0">
              <a:lnSpc>
                <a:spcPts val="2300"/>
              </a:lnSpc>
              <a:buNone/>
            </a:pPr>
            <a:r>
              <a:rPr lang="en-US" sz="1850" b="1" dirty="0">
                <a:solidFill>
                  <a:srgbClr val="E5E0DF"/>
                </a:solidFill>
                <a:latin typeface="Inter Bold" pitchFamily="34" charset="0"/>
                <a:ea typeface="Inter Bold" pitchFamily="34" charset="-122"/>
                <a:cs typeface="Inter Bold" pitchFamily="34" charset="-120"/>
              </a:rPr>
              <a:t>Fonctionnel et complet</a:t>
            </a:r>
            <a:endParaRPr lang="en-US" sz="1850" dirty="0"/>
          </a:p>
        </p:txBody>
      </p:sp>
      <p:sp>
        <p:nvSpPr>
          <p:cNvPr id="7" name="Text 4"/>
          <p:cNvSpPr/>
          <p:nvPr/>
        </p:nvSpPr>
        <p:spPr>
          <a:xfrm>
            <a:off x="863918" y="3299936"/>
            <a:ext cx="3415070" cy="1521619"/>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L'application est entièrement opérationnelle, offrant une gestion de données robuste, une navigation intuitive et de vastes options de personnalisation.</a:t>
            </a:r>
            <a:endParaRPr lang="en-US" sz="1450" dirty="0"/>
          </a:p>
        </p:txBody>
      </p:sp>
      <p:sp>
        <p:nvSpPr>
          <p:cNvPr id="8" name="Shape 5"/>
          <p:cNvSpPr/>
          <p:nvPr/>
        </p:nvSpPr>
        <p:spPr>
          <a:xfrm>
            <a:off x="4667131" y="2690693"/>
            <a:ext cx="3810833" cy="2945011"/>
          </a:xfrm>
          <a:prstGeom prst="roundRect">
            <a:avLst>
              <a:gd name="adj" fmla="val 15508"/>
            </a:avLst>
          </a:prstGeom>
          <a:solidFill>
            <a:srgbClr val="110080"/>
          </a:solidFill>
          <a:ln w="7620">
            <a:solidFill>
              <a:srgbClr val="2A1999"/>
            </a:solidFill>
            <a:prstDash val="solid"/>
          </a:ln>
        </p:spPr>
      </p:sp>
      <p:sp>
        <p:nvSpPr>
          <p:cNvPr id="9" name="Text 6"/>
          <p:cNvSpPr/>
          <p:nvPr/>
        </p:nvSpPr>
        <p:spPr>
          <a:xfrm>
            <a:off x="4865013" y="2888575"/>
            <a:ext cx="3151823" cy="297299"/>
          </a:xfrm>
          <a:prstGeom prst="rect">
            <a:avLst/>
          </a:prstGeom>
          <a:noFill/>
          <a:ln/>
        </p:spPr>
        <p:txBody>
          <a:bodyPr wrap="none" lIns="0" tIns="0" rIns="0" bIns="0" rtlCol="0" anchor="t"/>
          <a:lstStyle/>
          <a:p>
            <a:pPr algn="l" indent="0" marL="0">
              <a:lnSpc>
                <a:spcPts val="2300"/>
              </a:lnSpc>
              <a:buNone/>
            </a:pPr>
            <a:r>
              <a:rPr lang="en-US" sz="1850" b="1" dirty="0">
                <a:solidFill>
                  <a:srgbClr val="E5E0DF"/>
                </a:solidFill>
                <a:latin typeface="Inter Bold" pitchFamily="34" charset="0"/>
                <a:ea typeface="Inter Bold" pitchFamily="34" charset="-122"/>
                <a:cs typeface="Inter Bold" pitchFamily="34" charset="-120"/>
              </a:rPr>
              <a:t>Maîtrise avancée de Flutter</a:t>
            </a:r>
            <a:endParaRPr lang="en-US" sz="1850" dirty="0"/>
          </a:p>
        </p:txBody>
      </p:sp>
      <p:sp>
        <p:nvSpPr>
          <p:cNvPr id="10" name="Text 7"/>
          <p:cNvSpPr/>
          <p:nvPr/>
        </p:nvSpPr>
        <p:spPr>
          <a:xfrm>
            <a:off x="4865013" y="3299936"/>
            <a:ext cx="3415070" cy="2137886"/>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Nous avons appliqué avec succès des concepts Flutter avancés, y compris </a:t>
            </a:r>
            <a:pPr algn="l" indent="0" marL="0">
              <a:lnSpc>
                <a:spcPts val="2350"/>
              </a:lnSpc>
              <a:buNone/>
            </a:pPr>
            <a:r>
              <a:rPr lang="en-US" sz="1450" dirty="0">
                <a:solidFill>
                  <a:srgbClr val="E5E0DF"/>
                </a:solidFill>
                <a:highlight>
                  <a:srgbClr val="343232"/>
                </a:highlight>
                <a:latin typeface="Consolas" pitchFamily="34" charset="0"/>
                <a:ea typeface="Consolas" pitchFamily="34" charset="-122"/>
                <a:cs typeface="Consolas" pitchFamily="34" charset="-120"/>
              </a:rPr>
              <a:t>InheritedWidget</a:t>
            </a:r>
            <a:pPr algn="l" indent="0" marL="0">
              <a:lnSpc>
                <a:spcPts val="2350"/>
              </a:lnSpc>
              <a:buNone/>
            </a:pPr>
            <a:r>
              <a:rPr lang="en-US" sz="1450" dirty="0">
                <a:solidFill>
                  <a:srgbClr val="E5E0DF"/>
                </a:solidFill>
                <a:latin typeface="Inter" pitchFamily="34" charset="0"/>
                <a:ea typeface="Inter" pitchFamily="34" charset="-122"/>
                <a:cs typeface="Inter" pitchFamily="34" charset="-120"/>
              </a:rPr>
              <a:t>, les écouteurs Hive et d'autres techniques sophistiquées, démontrant une compréhension technique approfondie.</a:t>
            </a:r>
            <a:endParaRPr lang="en-US" sz="1450" dirty="0"/>
          </a:p>
        </p:txBody>
      </p:sp>
      <p:sp>
        <p:nvSpPr>
          <p:cNvPr id="11" name="Shape 8"/>
          <p:cNvSpPr/>
          <p:nvPr/>
        </p:nvSpPr>
        <p:spPr>
          <a:xfrm>
            <a:off x="666036" y="5825966"/>
            <a:ext cx="7811929" cy="1415772"/>
          </a:xfrm>
          <a:prstGeom prst="roundRect">
            <a:avLst>
              <a:gd name="adj" fmla="val 32259"/>
            </a:avLst>
          </a:prstGeom>
          <a:solidFill>
            <a:srgbClr val="110080"/>
          </a:solidFill>
          <a:ln w="7620">
            <a:solidFill>
              <a:srgbClr val="2A1999"/>
            </a:solidFill>
            <a:prstDash val="solid"/>
          </a:ln>
        </p:spPr>
      </p:sp>
      <p:sp>
        <p:nvSpPr>
          <p:cNvPr id="12" name="Text 9"/>
          <p:cNvSpPr/>
          <p:nvPr/>
        </p:nvSpPr>
        <p:spPr>
          <a:xfrm>
            <a:off x="863918" y="6023848"/>
            <a:ext cx="4100274" cy="297299"/>
          </a:xfrm>
          <a:prstGeom prst="rect">
            <a:avLst/>
          </a:prstGeom>
          <a:noFill/>
          <a:ln/>
        </p:spPr>
        <p:txBody>
          <a:bodyPr wrap="none" lIns="0" tIns="0" rIns="0" bIns="0" rtlCol="0" anchor="t"/>
          <a:lstStyle/>
          <a:p>
            <a:pPr algn="l" indent="0" marL="0">
              <a:lnSpc>
                <a:spcPts val="2300"/>
              </a:lnSpc>
              <a:buNone/>
            </a:pPr>
            <a:r>
              <a:rPr lang="en-US" sz="1850" b="1" dirty="0">
                <a:solidFill>
                  <a:srgbClr val="E5E0DF"/>
                </a:solidFill>
                <a:latin typeface="Inter Bold" pitchFamily="34" charset="0"/>
                <a:ea typeface="Inter Bold" pitchFamily="34" charset="-122"/>
                <a:cs typeface="Inter Bold" pitchFamily="34" charset="-120"/>
              </a:rPr>
              <a:t>Conception centrée sur l'utilisateur</a:t>
            </a:r>
            <a:endParaRPr lang="en-US" sz="1850" dirty="0"/>
          </a:p>
        </p:txBody>
      </p:sp>
      <p:sp>
        <p:nvSpPr>
          <p:cNvPr id="13" name="Text 10"/>
          <p:cNvSpPr/>
          <p:nvPr/>
        </p:nvSpPr>
        <p:spPr>
          <a:xfrm>
            <a:off x="863918" y="6435209"/>
            <a:ext cx="7416165" cy="608648"/>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Chaque fonctionnalité a été méticuleusement conçue en tenant compte de l'utilisateur, garantissant une expérience fluide et productive.</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80284" y="466844"/>
            <a:ext cx="7615476" cy="530185"/>
          </a:xfrm>
          <a:prstGeom prst="rect">
            <a:avLst/>
          </a:prstGeom>
          <a:noFill/>
          <a:ln/>
        </p:spPr>
        <p:txBody>
          <a:bodyPr wrap="none" lIns="0" tIns="0" rIns="0" bIns="0" rtlCol="0" anchor="t"/>
          <a:lstStyle/>
          <a:p>
            <a:pPr algn="l" indent="0" marL="0">
              <a:lnSpc>
                <a:spcPts val="4150"/>
              </a:lnSpc>
              <a:buNone/>
            </a:pPr>
            <a:r>
              <a:rPr lang="en-US" sz="3300" b="1" dirty="0">
                <a:solidFill>
                  <a:srgbClr val="FFFFFF"/>
                </a:solidFill>
                <a:latin typeface="Inter Bold" pitchFamily="34" charset="0"/>
                <a:ea typeface="Inter Bold" pitchFamily="34" charset="-122"/>
                <a:cs typeface="Inter Bold" pitchFamily="34" charset="-120"/>
              </a:rPr>
              <a:t>Perspectives : Améliorations Futures</a:t>
            </a:r>
            <a:endParaRPr lang="en-US" sz="3300" dirty="0"/>
          </a:p>
        </p:txBody>
      </p:sp>
      <p:sp>
        <p:nvSpPr>
          <p:cNvPr id="4" name="Text 1"/>
          <p:cNvSpPr/>
          <p:nvPr/>
        </p:nvSpPr>
        <p:spPr>
          <a:xfrm>
            <a:off x="6080284" y="1251585"/>
            <a:ext cx="7956233" cy="542925"/>
          </a:xfrm>
          <a:prstGeom prst="rect">
            <a:avLst/>
          </a:prstGeom>
          <a:noFill/>
          <a:ln/>
        </p:spPr>
        <p:txBody>
          <a:bodyPr wrap="square" lIns="0" tIns="0" rIns="0" bIns="0" rtlCol="0" anchor="t"/>
          <a:lstStyle/>
          <a:p>
            <a:pPr algn="l" indent="0" marL="0">
              <a:lnSpc>
                <a:spcPts val="2100"/>
              </a:lnSpc>
              <a:buNone/>
            </a:pPr>
            <a:r>
              <a:rPr lang="en-US" sz="1300" dirty="0">
                <a:solidFill>
                  <a:srgbClr val="E5E0DF"/>
                </a:solidFill>
                <a:latin typeface="Inter" pitchFamily="34" charset="0"/>
                <a:ea typeface="Inter" pitchFamily="34" charset="-122"/>
                <a:cs typeface="Inter" pitchFamily="34" charset="-120"/>
              </a:rPr>
              <a:t>Notre vision pour "Todo Work Sessions" s'étend au-delà de cette présentation, avec de nouvelles fonctionnalités passionnantes prévues.</a:t>
            </a:r>
            <a:endParaRPr lang="en-US" sz="1300" dirty="0"/>
          </a:p>
        </p:txBody>
      </p:sp>
      <p:sp>
        <p:nvSpPr>
          <p:cNvPr id="5" name="Shape 2"/>
          <p:cNvSpPr/>
          <p:nvPr/>
        </p:nvSpPr>
        <p:spPr>
          <a:xfrm>
            <a:off x="6249948" y="2239923"/>
            <a:ext cx="169664" cy="994529"/>
          </a:xfrm>
          <a:prstGeom prst="roundRect">
            <a:avLst>
              <a:gd name="adj" fmla="val 42010"/>
            </a:avLst>
          </a:prstGeom>
          <a:solidFill>
            <a:srgbClr val="110080"/>
          </a:solidFill>
          <a:ln w="7620">
            <a:solidFill>
              <a:srgbClr val="2A1999"/>
            </a:solidFill>
            <a:prstDash val="solid"/>
          </a:ln>
        </p:spPr>
      </p:sp>
      <p:sp>
        <p:nvSpPr>
          <p:cNvPr id="6" name="Shape 3"/>
          <p:cNvSpPr/>
          <p:nvPr/>
        </p:nvSpPr>
        <p:spPr>
          <a:xfrm>
            <a:off x="6080284" y="2128480"/>
            <a:ext cx="509111" cy="509111"/>
          </a:xfrm>
          <a:prstGeom prst="roundRect">
            <a:avLst>
              <a:gd name="adj" fmla="val 89804"/>
            </a:avLst>
          </a:prstGeom>
          <a:solidFill>
            <a:srgbClr val="110080"/>
          </a:solidFill>
          <a:ln w="7620">
            <a:solidFill>
              <a:srgbClr val="2A1999"/>
            </a:solidFill>
            <a:prstDash val="solid"/>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07562" y="2255758"/>
            <a:ext cx="254556" cy="254556"/>
          </a:xfrm>
          <a:prstGeom prst="rect">
            <a:avLst/>
          </a:prstGeom>
        </p:spPr>
      </p:pic>
      <p:sp>
        <p:nvSpPr>
          <p:cNvPr id="8" name="Text 4"/>
          <p:cNvSpPr/>
          <p:nvPr/>
        </p:nvSpPr>
        <p:spPr>
          <a:xfrm>
            <a:off x="6759059" y="2155031"/>
            <a:ext cx="4372570" cy="265152"/>
          </a:xfrm>
          <a:prstGeom prst="rect">
            <a:avLst/>
          </a:prstGeom>
          <a:noFill/>
          <a:ln/>
        </p:spPr>
        <p:txBody>
          <a:bodyPr wrap="none" lIns="0" tIns="0" rIns="0" bIns="0" rtlCol="0" anchor="t"/>
          <a:lstStyle/>
          <a:p>
            <a:pPr algn="l" indent="0" marL="0">
              <a:lnSpc>
                <a:spcPts val="2050"/>
              </a:lnSpc>
              <a:buNone/>
            </a:pPr>
            <a:r>
              <a:rPr lang="en-US" sz="1650" b="1" dirty="0">
                <a:solidFill>
                  <a:srgbClr val="E5E0DF"/>
                </a:solidFill>
                <a:latin typeface="Inter Bold" pitchFamily="34" charset="0"/>
                <a:ea typeface="Inter Bold" pitchFamily="34" charset="-122"/>
                <a:cs typeface="Inter Bold" pitchFamily="34" charset="-120"/>
              </a:rPr>
              <a:t>Intégration d'une Minuterie en Temps Réel</a:t>
            </a:r>
            <a:endParaRPr lang="en-US" sz="1650" dirty="0"/>
          </a:p>
        </p:txBody>
      </p:sp>
      <p:sp>
        <p:nvSpPr>
          <p:cNvPr id="9" name="Text 5"/>
          <p:cNvSpPr/>
          <p:nvPr/>
        </p:nvSpPr>
        <p:spPr>
          <a:xfrm>
            <a:off x="6759059" y="2521982"/>
            <a:ext cx="7277457" cy="542925"/>
          </a:xfrm>
          <a:prstGeom prst="rect">
            <a:avLst/>
          </a:prstGeom>
          <a:noFill/>
          <a:ln/>
        </p:spPr>
        <p:txBody>
          <a:bodyPr wrap="square" lIns="0" tIns="0" rIns="0" bIns="0" rtlCol="0" anchor="t"/>
          <a:lstStyle/>
          <a:p>
            <a:pPr algn="l" indent="0" marL="0">
              <a:lnSpc>
                <a:spcPts val="2100"/>
              </a:lnSpc>
              <a:buNone/>
            </a:pPr>
            <a:r>
              <a:rPr lang="en-US" sz="1300" dirty="0">
                <a:solidFill>
                  <a:srgbClr val="E5E0DF"/>
                </a:solidFill>
                <a:latin typeface="Inter" pitchFamily="34" charset="0"/>
                <a:ea typeface="Inter" pitchFamily="34" charset="-122"/>
                <a:cs typeface="Inter" pitchFamily="34" charset="-120"/>
              </a:rPr>
              <a:t>Mise en œuvre d'une minuterie entièrement fonctionnelle et en temps réel pour un suivi précis des sessions de travail.</a:t>
            </a:r>
            <a:endParaRPr lang="en-US" sz="1300" dirty="0"/>
          </a:p>
        </p:txBody>
      </p:sp>
      <p:sp>
        <p:nvSpPr>
          <p:cNvPr id="10" name="Shape 6"/>
          <p:cNvSpPr/>
          <p:nvPr/>
        </p:nvSpPr>
        <p:spPr>
          <a:xfrm>
            <a:off x="6504503" y="3658791"/>
            <a:ext cx="169664" cy="994529"/>
          </a:xfrm>
          <a:prstGeom prst="roundRect">
            <a:avLst>
              <a:gd name="adj" fmla="val 42010"/>
            </a:avLst>
          </a:prstGeom>
          <a:solidFill>
            <a:srgbClr val="110080"/>
          </a:solidFill>
          <a:ln w="7620">
            <a:solidFill>
              <a:srgbClr val="2A1999"/>
            </a:solidFill>
            <a:prstDash val="solid"/>
          </a:ln>
        </p:spPr>
      </p:sp>
      <p:sp>
        <p:nvSpPr>
          <p:cNvPr id="11" name="Shape 7"/>
          <p:cNvSpPr/>
          <p:nvPr/>
        </p:nvSpPr>
        <p:spPr>
          <a:xfrm>
            <a:off x="6334839" y="3547348"/>
            <a:ext cx="509111" cy="509111"/>
          </a:xfrm>
          <a:prstGeom prst="roundRect">
            <a:avLst>
              <a:gd name="adj" fmla="val 89804"/>
            </a:avLst>
          </a:prstGeom>
          <a:solidFill>
            <a:srgbClr val="110080"/>
          </a:solidFill>
          <a:ln w="7620">
            <a:solidFill>
              <a:srgbClr val="2A1999"/>
            </a:solidFill>
            <a:prstDash val="solid"/>
          </a:ln>
        </p:spPr>
      </p:sp>
      <p:pic>
        <p:nvPicPr>
          <p:cNvPr id="1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2117" y="3674626"/>
            <a:ext cx="254556" cy="254556"/>
          </a:xfrm>
          <a:prstGeom prst="rect">
            <a:avLst/>
          </a:prstGeom>
        </p:spPr>
      </p:pic>
      <p:sp>
        <p:nvSpPr>
          <p:cNvPr id="13" name="Text 8"/>
          <p:cNvSpPr/>
          <p:nvPr/>
        </p:nvSpPr>
        <p:spPr>
          <a:xfrm>
            <a:off x="7013615" y="3573899"/>
            <a:ext cx="2188964" cy="265152"/>
          </a:xfrm>
          <a:prstGeom prst="rect">
            <a:avLst/>
          </a:prstGeom>
          <a:noFill/>
          <a:ln/>
        </p:spPr>
        <p:txBody>
          <a:bodyPr wrap="none" lIns="0" tIns="0" rIns="0" bIns="0" rtlCol="0" anchor="t"/>
          <a:lstStyle/>
          <a:p>
            <a:pPr algn="l" indent="0" marL="0">
              <a:lnSpc>
                <a:spcPts val="2050"/>
              </a:lnSpc>
              <a:buNone/>
            </a:pPr>
            <a:r>
              <a:rPr lang="en-US" sz="1650" b="1" dirty="0">
                <a:solidFill>
                  <a:srgbClr val="E5E0DF"/>
                </a:solidFill>
                <a:latin typeface="Inter Bold" pitchFamily="34" charset="0"/>
                <a:ea typeface="Inter Bold" pitchFamily="34" charset="-122"/>
                <a:cs typeface="Inter Bold" pitchFamily="34" charset="-120"/>
              </a:rPr>
              <a:t>Notifications Locales</a:t>
            </a:r>
            <a:endParaRPr lang="en-US" sz="1650" dirty="0"/>
          </a:p>
        </p:txBody>
      </p:sp>
      <p:sp>
        <p:nvSpPr>
          <p:cNvPr id="14" name="Text 9"/>
          <p:cNvSpPr/>
          <p:nvPr/>
        </p:nvSpPr>
        <p:spPr>
          <a:xfrm>
            <a:off x="7013615" y="3940850"/>
            <a:ext cx="7022902" cy="542925"/>
          </a:xfrm>
          <a:prstGeom prst="rect">
            <a:avLst/>
          </a:prstGeom>
          <a:noFill/>
          <a:ln/>
        </p:spPr>
        <p:txBody>
          <a:bodyPr wrap="square" lIns="0" tIns="0" rIns="0" bIns="0" rtlCol="0" anchor="t"/>
          <a:lstStyle/>
          <a:p>
            <a:pPr algn="l" indent="0" marL="0">
              <a:lnSpc>
                <a:spcPts val="2100"/>
              </a:lnSpc>
              <a:buNone/>
            </a:pPr>
            <a:r>
              <a:rPr lang="en-US" sz="1300" dirty="0">
                <a:solidFill>
                  <a:srgbClr val="E5E0DF"/>
                </a:solidFill>
                <a:latin typeface="Inter" pitchFamily="34" charset="0"/>
                <a:ea typeface="Inter" pitchFamily="34" charset="-122"/>
                <a:cs typeface="Inter" pitchFamily="34" charset="-120"/>
              </a:rPr>
              <a:t>Intégration de notifications locales pour alerter les utilisateurs à la fin des cycles de travail ou de pause, assurant des transitions fluides.</a:t>
            </a:r>
            <a:endParaRPr lang="en-US" sz="1300" dirty="0"/>
          </a:p>
        </p:txBody>
      </p:sp>
      <p:sp>
        <p:nvSpPr>
          <p:cNvPr id="15" name="Shape 10"/>
          <p:cNvSpPr/>
          <p:nvPr/>
        </p:nvSpPr>
        <p:spPr>
          <a:xfrm>
            <a:off x="6759059" y="5077658"/>
            <a:ext cx="169664" cy="1265992"/>
          </a:xfrm>
          <a:prstGeom prst="roundRect">
            <a:avLst>
              <a:gd name="adj" fmla="val 42010"/>
            </a:avLst>
          </a:prstGeom>
          <a:solidFill>
            <a:srgbClr val="110080"/>
          </a:solidFill>
          <a:ln w="7620">
            <a:solidFill>
              <a:srgbClr val="2A1999"/>
            </a:solidFill>
            <a:prstDash val="solid"/>
          </a:ln>
        </p:spPr>
      </p:sp>
      <p:sp>
        <p:nvSpPr>
          <p:cNvPr id="16" name="Shape 11"/>
          <p:cNvSpPr/>
          <p:nvPr/>
        </p:nvSpPr>
        <p:spPr>
          <a:xfrm>
            <a:off x="6589395" y="4966216"/>
            <a:ext cx="509111" cy="509111"/>
          </a:xfrm>
          <a:prstGeom prst="roundRect">
            <a:avLst>
              <a:gd name="adj" fmla="val 89804"/>
            </a:avLst>
          </a:prstGeom>
          <a:solidFill>
            <a:srgbClr val="110080"/>
          </a:solidFill>
          <a:ln w="7620">
            <a:solidFill>
              <a:srgbClr val="2A1999"/>
            </a:solidFill>
            <a:prstDash val="solid"/>
          </a:ln>
        </p:spPr>
      </p:sp>
      <p:pic>
        <p:nvPicPr>
          <p:cNvPr id="17"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6673" y="5093494"/>
            <a:ext cx="254556" cy="254556"/>
          </a:xfrm>
          <a:prstGeom prst="rect">
            <a:avLst/>
          </a:prstGeom>
        </p:spPr>
      </p:pic>
      <p:sp>
        <p:nvSpPr>
          <p:cNvPr id="18" name="Text 12"/>
          <p:cNvSpPr/>
          <p:nvPr/>
        </p:nvSpPr>
        <p:spPr>
          <a:xfrm>
            <a:off x="7268170" y="4992767"/>
            <a:ext cx="2190512" cy="265152"/>
          </a:xfrm>
          <a:prstGeom prst="rect">
            <a:avLst/>
          </a:prstGeom>
          <a:noFill/>
          <a:ln/>
        </p:spPr>
        <p:txBody>
          <a:bodyPr wrap="none" lIns="0" tIns="0" rIns="0" bIns="0" rtlCol="0" anchor="t"/>
          <a:lstStyle/>
          <a:p>
            <a:pPr algn="l" indent="0" marL="0">
              <a:lnSpc>
                <a:spcPts val="2050"/>
              </a:lnSpc>
              <a:buNone/>
            </a:pPr>
            <a:r>
              <a:rPr lang="en-US" sz="1650" b="1" dirty="0">
                <a:solidFill>
                  <a:srgbClr val="E5E0DF"/>
                </a:solidFill>
                <a:latin typeface="Inter Bold" pitchFamily="34" charset="0"/>
                <a:ea typeface="Inter Bold" pitchFamily="34" charset="-122"/>
                <a:cs typeface="Inter Bold" pitchFamily="34" charset="-120"/>
              </a:rPr>
              <a:t>Analyses Améliorées</a:t>
            </a:r>
            <a:endParaRPr lang="en-US" sz="1650" dirty="0"/>
          </a:p>
        </p:txBody>
      </p:sp>
      <p:sp>
        <p:nvSpPr>
          <p:cNvPr id="19" name="Text 13"/>
          <p:cNvSpPr/>
          <p:nvPr/>
        </p:nvSpPr>
        <p:spPr>
          <a:xfrm>
            <a:off x="7268170" y="5359717"/>
            <a:ext cx="6768346" cy="814388"/>
          </a:xfrm>
          <a:prstGeom prst="rect">
            <a:avLst/>
          </a:prstGeom>
          <a:noFill/>
          <a:ln/>
        </p:spPr>
        <p:txBody>
          <a:bodyPr wrap="square" lIns="0" tIns="0" rIns="0" bIns="0" rtlCol="0" anchor="t"/>
          <a:lstStyle/>
          <a:p>
            <a:pPr algn="l" indent="0" marL="0">
              <a:lnSpc>
                <a:spcPts val="2100"/>
              </a:lnSpc>
              <a:buNone/>
            </a:pPr>
            <a:r>
              <a:rPr lang="en-US" sz="1300" dirty="0">
                <a:solidFill>
                  <a:srgbClr val="E5E0DF"/>
                </a:solidFill>
                <a:latin typeface="Inter" pitchFamily="34" charset="0"/>
                <a:ea typeface="Inter" pitchFamily="34" charset="-122"/>
                <a:cs typeface="Inter" pitchFamily="34" charset="-120"/>
              </a:rPr>
              <a:t>Développement de fonctionnalités d'analyse et de reporting plus détaillées pour offrir aux utilisateurs des informations plus approfondies sur leurs habitudes de productivité.</a:t>
            </a:r>
            <a:endParaRPr lang="en-US" sz="1300" dirty="0"/>
          </a:p>
        </p:txBody>
      </p:sp>
      <p:sp>
        <p:nvSpPr>
          <p:cNvPr id="20" name="Shape 14"/>
          <p:cNvSpPr/>
          <p:nvPr/>
        </p:nvSpPr>
        <p:spPr>
          <a:xfrm>
            <a:off x="7013615" y="6767989"/>
            <a:ext cx="169664" cy="994529"/>
          </a:xfrm>
          <a:prstGeom prst="roundRect">
            <a:avLst>
              <a:gd name="adj" fmla="val 42010"/>
            </a:avLst>
          </a:prstGeom>
          <a:solidFill>
            <a:srgbClr val="110080"/>
          </a:solidFill>
          <a:ln w="7620">
            <a:solidFill>
              <a:srgbClr val="2A1999"/>
            </a:solidFill>
            <a:prstDash val="solid"/>
          </a:ln>
        </p:spPr>
      </p:sp>
      <p:sp>
        <p:nvSpPr>
          <p:cNvPr id="21" name="Shape 15"/>
          <p:cNvSpPr/>
          <p:nvPr/>
        </p:nvSpPr>
        <p:spPr>
          <a:xfrm>
            <a:off x="6843951" y="6656546"/>
            <a:ext cx="509111" cy="509111"/>
          </a:xfrm>
          <a:prstGeom prst="roundRect">
            <a:avLst>
              <a:gd name="adj" fmla="val 89804"/>
            </a:avLst>
          </a:prstGeom>
          <a:solidFill>
            <a:srgbClr val="110080"/>
          </a:solidFill>
          <a:ln w="7620">
            <a:solidFill>
              <a:srgbClr val="2A1999"/>
            </a:solidFill>
            <a:prstDash val="solid"/>
          </a:ln>
        </p:spPr>
      </p:sp>
      <p:pic>
        <p:nvPicPr>
          <p:cNvPr id="22"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71228" y="6783824"/>
            <a:ext cx="254556" cy="254556"/>
          </a:xfrm>
          <a:prstGeom prst="rect">
            <a:avLst/>
          </a:prstGeom>
        </p:spPr>
      </p:pic>
      <p:sp>
        <p:nvSpPr>
          <p:cNvPr id="23" name="Text 16"/>
          <p:cNvSpPr/>
          <p:nvPr/>
        </p:nvSpPr>
        <p:spPr>
          <a:xfrm>
            <a:off x="7522726" y="6683097"/>
            <a:ext cx="2355413" cy="265152"/>
          </a:xfrm>
          <a:prstGeom prst="rect">
            <a:avLst/>
          </a:prstGeom>
          <a:noFill/>
          <a:ln/>
        </p:spPr>
        <p:txBody>
          <a:bodyPr wrap="none" lIns="0" tIns="0" rIns="0" bIns="0" rtlCol="0" anchor="t"/>
          <a:lstStyle/>
          <a:p>
            <a:pPr algn="l" indent="0" marL="0">
              <a:lnSpc>
                <a:spcPts val="2050"/>
              </a:lnSpc>
              <a:buNone/>
            </a:pPr>
            <a:r>
              <a:rPr lang="en-US" sz="1650" b="1" dirty="0">
                <a:solidFill>
                  <a:srgbClr val="E5E0DF"/>
                </a:solidFill>
                <a:latin typeface="Inter Bold" pitchFamily="34" charset="0"/>
                <a:ea typeface="Inter Bold" pitchFamily="34" charset="-122"/>
                <a:cs typeface="Inter Bold" pitchFamily="34" charset="-120"/>
              </a:rPr>
              <a:t>Synchronisation Cloud</a:t>
            </a:r>
            <a:endParaRPr lang="en-US" sz="1650" dirty="0"/>
          </a:p>
        </p:txBody>
      </p:sp>
      <p:sp>
        <p:nvSpPr>
          <p:cNvPr id="24" name="Text 17"/>
          <p:cNvSpPr/>
          <p:nvPr/>
        </p:nvSpPr>
        <p:spPr>
          <a:xfrm>
            <a:off x="7522726" y="7050048"/>
            <a:ext cx="6513790" cy="542925"/>
          </a:xfrm>
          <a:prstGeom prst="rect">
            <a:avLst/>
          </a:prstGeom>
          <a:noFill/>
          <a:ln/>
        </p:spPr>
        <p:txBody>
          <a:bodyPr wrap="square" lIns="0" tIns="0" rIns="0" bIns="0" rtlCol="0" anchor="t"/>
          <a:lstStyle/>
          <a:p>
            <a:pPr algn="l" indent="0" marL="0">
              <a:lnSpc>
                <a:spcPts val="2100"/>
              </a:lnSpc>
              <a:buNone/>
            </a:pPr>
            <a:r>
              <a:rPr lang="en-US" sz="1300" dirty="0">
                <a:solidFill>
                  <a:srgbClr val="E5E0DF"/>
                </a:solidFill>
                <a:latin typeface="Inter" pitchFamily="34" charset="0"/>
                <a:ea typeface="Inter" pitchFamily="34" charset="-122"/>
                <a:cs typeface="Inter" pitchFamily="34" charset="-120"/>
              </a:rPr>
              <a:t>Exploration des options de synchronisation cloud pour permettre aux utilisateurs d'accéder à leurs tâches et sessions sur plusieurs appareils.</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2025-12-10T05:44:45Z</dcterms:created>
  <dcterms:modified xsi:type="dcterms:W3CDTF">2025-12-10T05:44:45Z</dcterms:modified>
</cp:coreProperties>
</file>